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52"/>
  </p:notesMasterIdLst>
  <p:sldIdLst>
    <p:sldId id="256" r:id="rId2"/>
    <p:sldId id="308" r:id="rId3"/>
    <p:sldId id="257" r:id="rId4"/>
    <p:sldId id="258" r:id="rId5"/>
    <p:sldId id="259" r:id="rId6"/>
    <p:sldId id="260" r:id="rId7"/>
    <p:sldId id="261" r:id="rId8"/>
    <p:sldId id="301" r:id="rId9"/>
    <p:sldId id="262" r:id="rId10"/>
    <p:sldId id="263" r:id="rId11"/>
    <p:sldId id="264" r:id="rId12"/>
    <p:sldId id="265" r:id="rId13"/>
    <p:sldId id="302" r:id="rId14"/>
    <p:sldId id="267" r:id="rId15"/>
    <p:sldId id="268" r:id="rId16"/>
    <p:sldId id="269" r:id="rId17"/>
    <p:sldId id="270" r:id="rId18"/>
    <p:sldId id="271" r:id="rId19"/>
    <p:sldId id="303" r:id="rId20"/>
    <p:sldId id="272" r:id="rId21"/>
    <p:sldId id="273" r:id="rId22"/>
    <p:sldId id="274" r:id="rId23"/>
    <p:sldId id="275" r:id="rId24"/>
    <p:sldId id="276" r:id="rId25"/>
    <p:sldId id="277" r:id="rId26"/>
    <p:sldId id="304" r:id="rId27"/>
    <p:sldId id="278" r:id="rId28"/>
    <p:sldId id="279" r:id="rId29"/>
    <p:sldId id="280" r:id="rId30"/>
    <p:sldId id="281" r:id="rId31"/>
    <p:sldId id="283" r:id="rId32"/>
    <p:sldId id="284" r:id="rId33"/>
    <p:sldId id="305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06" r:id="rId44"/>
    <p:sldId id="294" r:id="rId45"/>
    <p:sldId id="295" r:id="rId46"/>
    <p:sldId id="296" r:id="rId47"/>
    <p:sldId id="297" r:id="rId48"/>
    <p:sldId id="298" r:id="rId49"/>
    <p:sldId id="299" r:id="rId50"/>
    <p:sldId id="307" r:id="rId51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85662" autoAdjust="0"/>
  </p:normalViewPr>
  <p:slideViewPr>
    <p:cSldViewPr>
      <p:cViewPr varScale="1">
        <p:scale>
          <a:sx n="108" d="100"/>
          <a:sy n="108" d="100"/>
        </p:scale>
        <p:origin x="120" y="3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marker>
            <c:symbol val="none"/>
          </c:marker>
          <c:xVal>
            <c:numRef>
              <c:f>Sheet1!$A$2:$A$33</c:f>
              <c:numCache>
                <c:formatCode>General</c:formatCode>
                <c:ptCount val="32"/>
                <c:pt idx="0">
                  <c:v>5</c:v>
                </c:pt>
                <c:pt idx="1">
                  <c:v>4.5</c:v>
                </c:pt>
                <c:pt idx="2">
                  <c:v>4</c:v>
                </c:pt>
                <c:pt idx="3">
                  <c:v>3.5</c:v>
                </c:pt>
                <c:pt idx="4">
                  <c:v>3</c:v>
                </c:pt>
                <c:pt idx="5">
                  <c:v>2.5</c:v>
                </c:pt>
                <c:pt idx="6">
                  <c:v>2</c:v>
                </c:pt>
                <c:pt idx="7">
                  <c:v>1.5</c:v>
                </c:pt>
                <c:pt idx="8">
                  <c:v>1</c:v>
                </c:pt>
                <c:pt idx="9">
                  <c:v>0.5</c:v>
                </c:pt>
                <c:pt idx="10">
                  <c:v>0</c:v>
                </c:pt>
                <c:pt idx="11">
                  <c:v>0.5</c:v>
                </c:pt>
                <c:pt idx="12">
                  <c:v>1</c:v>
                </c:pt>
                <c:pt idx="13">
                  <c:v>1.5</c:v>
                </c:pt>
                <c:pt idx="14">
                  <c:v>2</c:v>
                </c:pt>
                <c:pt idx="15">
                  <c:v>2.5</c:v>
                </c:pt>
                <c:pt idx="16">
                  <c:v>3</c:v>
                </c:pt>
                <c:pt idx="17">
                  <c:v>3.5</c:v>
                </c:pt>
                <c:pt idx="18">
                  <c:v>4</c:v>
                </c:pt>
                <c:pt idx="19">
                  <c:v>4.5</c:v>
                </c:pt>
                <c:pt idx="20">
                  <c:v>5</c:v>
                </c:pt>
              </c:numCache>
            </c:numRef>
          </c:xVal>
          <c:yVal>
            <c:numRef>
              <c:f>Sheet1!$B$2:$B$33</c:f>
              <c:numCache>
                <c:formatCode>General</c:formatCode>
                <c:ptCount val="32"/>
                <c:pt idx="0">
                  <c:v>-8.9442719099991557</c:v>
                </c:pt>
                <c:pt idx="1">
                  <c:v>-8.4852813742385695</c:v>
                </c:pt>
                <c:pt idx="2">
                  <c:v>-8</c:v>
                </c:pt>
                <c:pt idx="3">
                  <c:v>-7.4833147735478827</c:v>
                </c:pt>
                <c:pt idx="4">
                  <c:v>-6.9282032302755088</c:v>
                </c:pt>
                <c:pt idx="5">
                  <c:v>-6.3245553203367564</c:v>
                </c:pt>
                <c:pt idx="6">
                  <c:v>-5.6568542494923797</c:v>
                </c:pt>
                <c:pt idx="7">
                  <c:v>-4.8989794855663567</c:v>
                </c:pt>
                <c:pt idx="8">
                  <c:v>-4</c:v>
                </c:pt>
                <c:pt idx="9">
                  <c:v>-2.8284271247461903</c:v>
                </c:pt>
                <c:pt idx="10">
                  <c:v>0</c:v>
                </c:pt>
                <c:pt idx="11">
                  <c:v>2.8284271247461903</c:v>
                </c:pt>
                <c:pt idx="12">
                  <c:v>4</c:v>
                </c:pt>
                <c:pt idx="13">
                  <c:v>4.8989794855663567</c:v>
                </c:pt>
                <c:pt idx="14">
                  <c:v>5.6568542494923797</c:v>
                </c:pt>
                <c:pt idx="15">
                  <c:v>6.3245553203367564</c:v>
                </c:pt>
                <c:pt idx="16">
                  <c:v>6.9282032302755088</c:v>
                </c:pt>
                <c:pt idx="17">
                  <c:v>7.4833147735478827</c:v>
                </c:pt>
                <c:pt idx="18">
                  <c:v>8</c:v>
                </c:pt>
                <c:pt idx="19">
                  <c:v>8.4852813742385695</c:v>
                </c:pt>
                <c:pt idx="20">
                  <c:v>8.9442719099991557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2D7-4E9D-8AAA-EBC93D9EA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601344"/>
        <c:axId val="326607232"/>
      </c:scatterChart>
      <c:valAx>
        <c:axId val="326601344"/>
        <c:scaling>
          <c:orientation val="minMax"/>
          <c:max val="5"/>
          <c:min val="-1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34925"/>
        </c:spPr>
        <c:crossAx val="326607232"/>
        <c:crosses val="autoZero"/>
        <c:crossBetween val="midCat"/>
      </c:valAx>
      <c:valAx>
        <c:axId val="32660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34925"/>
        </c:spPr>
        <c:crossAx val="3266013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4D17C-3E97-463B-89FD-C3D971AF574D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02C45-8995-4113-8FBA-8C8932421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7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/>
              <a:t>Algebra II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5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37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 = 4</a:t>
            </a:r>
          </a:p>
          <a:p>
            <a:endParaRPr lang="en-US" dirty="0"/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baseline="0" dirty="0"/>
              <a:t> = 4(4)x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baseline="0" dirty="0"/>
              <a:t> = 16x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16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5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 =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baseline="0" dirty="0"/>
              <a:t> + y</a:t>
            </a:r>
            <a:r>
              <a:rPr lang="en-US" baseline="30000" dirty="0"/>
              <a:t>2</a:t>
            </a:r>
            <a:r>
              <a:rPr lang="en-US" baseline="0" dirty="0"/>
              <a:t> = r</a:t>
            </a:r>
            <a:r>
              <a:rPr lang="en-US" baseline="30000" dirty="0"/>
              <a:t>2</a:t>
            </a:r>
          </a:p>
          <a:p>
            <a:r>
              <a:rPr lang="en-US" baseline="0" dirty="0"/>
              <a:t>(-3)</a:t>
            </a:r>
            <a:r>
              <a:rPr lang="en-US" baseline="30000" dirty="0"/>
              <a:t>2</a:t>
            </a:r>
            <a:r>
              <a:rPr lang="en-US" baseline="0" dirty="0"/>
              <a:t> + 5</a:t>
            </a:r>
            <a:r>
              <a:rPr lang="en-US" baseline="30000" dirty="0"/>
              <a:t>2</a:t>
            </a:r>
            <a:r>
              <a:rPr lang="en-US" baseline="0" dirty="0"/>
              <a:t> = r</a:t>
            </a:r>
            <a:r>
              <a:rPr lang="en-US" baseline="30000" dirty="0"/>
              <a:t>2</a:t>
            </a:r>
            <a:endParaRPr lang="en-US" baseline="0" dirty="0"/>
          </a:p>
          <a:p>
            <a:r>
              <a:rPr lang="en-US" baseline="0" dirty="0"/>
              <a:t>9 + 25 = r</a:t>
            </a:r>
            <a:r>
              <a:rPr lang="en-US" baseline="30000" dirty="0"/>
              <a:t>2</a:t>
            </a:r>
            <a:endParaRPr lang="en-US" baseline="0" dirty="0"/>
          </a:p>
          <a:p>
            <a:r>
              <a:rPr lang="en-US" baseline="0" dirty="0"/>
              <a:t>34 = r</a:t>
            </a:r>
            <a:r>
              <a:rPr lang="en-US" baseline="30000" dirty="0"/>
              <a:t>2</a:t>
            </a:r>
            <a:endParaRPr lang="en-US" baseline="0" dirty="0"/>
          </a:p>
          <a:p>
            <a:r>
              <a:rPr lang="en-US" baseline="0" dirty="0"/>
              <a:t>x</a:t>
            </a:r>
            <a:r>
              <a:rPr lang="en-US" baseline="30000" dirty="0"/>
              <a:t>2</a:t>
            </a:r>
            <a:r>
              <a:rPr lang="en-US" baseline="0" dirty="0"/>
              <a:t> + y</a:t>
            </a:r>
            <a:r>
              <a:rPr lang="en-US" baseline="30000" dirty="0"/>
              <a:t>2</a:t>
            </a:r>
            <a:r>
              <a:rPr lang="en-US" baseline="0" dirty="0"/>
              <a:t> = 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13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</a:t>
            </a:r>
            <a:r>
              <a:rPr lang="en-US" baseline="-25000" dirty="0" err="1"/>
              <a:t>r</a:t>
            </a:r>
            <a:r>
              <a:rPr lang="en-US" baseline="0" dirty="0"/>
              <a:t> = (5-0)/(1-0) = 5</a:t>
            </a:r>
          </a:p>
          <a:p>
            <a:r>
              <a:rPr lang="en-US" baseline="0" dirty="0" err="1"/>
              <a:t>m</a:t>
            </a:r>
            <a:r>
              <a:rPr lang="en-US" baseline="-25000" dirty="0" err="1"/>
              <a:t>tan</a:t>
            </a:r>
            <a:r>
              <a:rPr lang="en-US" baseline="0" dirty="0"/>
              <a:t> = -1/5</a:t>
            </a:r>
          </a:p>
          <a:p>
            <a:r>
              <a:rPr lang="en-US" baseline="0" dirty="0"/>
              <a:t>y – 5 = -1/5(x – 1) </a:t>
            </a:r>
            <a:r>
              <a:rPr lang="en-US" baseline="0" dirty="0">
                <a:sym typeface="Wingdings" pitchFamily="2" charset="2"/>
              </a:rPr>
              <a:t> y – 5 = -1/5x + 1/5  y = -1/5x +26/5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44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99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75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04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80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horizontal</a:t>
            </a:r>
          </a:p>
          <a:p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baseline="0" dirty="0"/>
              <a:t> / 25 + y</a:t>
            </a:r>
            <a:r>
              <a:rPr lang="en-US" baseline="30000" dirty="0"/>
              <a:t>2</a:t>
            </a:r>
            <a:r>
              <a:rPr lang="en-US" baseline="0" dirty="0"/>
              <a:t> / 4 = 1</a:t>
            </a:r>
          </a:p>
          <a:p>
            <a:r>
              <a:rPr lang="en-US" baseline="0" dirty="0"/>
              <a:t>a = 5; b = 2</a:t>
            </a:r>
          </a:p>
          <a:p>
            <a:endParaRPr lang="en-US" baseline="0" dirty="0"/>
          </a:p>
          <a:p>
            <a:r>
              <a:rPr lang="en-US" baseline="0" dirty="0"/>
              <a:t>Foci: c</a:t>
            </a:r>
            <a:r>
              <a:rPr lang="en-US" baseline="30000" dirty="0"/>
              <a:t>2</a:t>
            </a:r>
            <a:r>
              <a:rPr lang="en-US" baseline="0" dirty="0"/>
              <a:t> = a</a:t>
            </a:r>
            <a:r>
              <a:rPr lang="en-US" baseline="30000" dirty="0"/>
              <a:t>2</a:t>
            </a:r>
            <a:r>
              <a:rPr lang="en-US" baseline="0" dirty="0"/>
              <a:t> – b</a:t>
            </a:r>
            <a:r>
              <a:rPr lang="en-US" baseline="30000" dirty="0"/>
              <a:t>2</a:t>
            </a:r>
            <a:endParaRPr lang="en-US" baseline="0" dirty="0"/>
          </a:p>
          <a:p>
            <a:r>
              <a:rPr lang="en-US" baseline="0" dirty="0"/>
              <a:t>c</a:t>
            </a:r>
            <a:r>
              <a:rPr lang="en-US" baseline="30000" dirty="0"/>
              <a:t>2</a:t>
            </a:r>
            <a:r>
              <a:rPr lang="en-US" baseline="0" dirty="0"/>
              <a:t> = 25 – 4 = 21</a:t>
            </a:r>
          </a:p>
          <a:p>
            <a:r>
              <a:rPr lang="en-US" baseline="0" dirty="0"/>
              <a:t>c = </a:t>
            </a:r>
            <a:r>
              <a:rPr lang="en-US" baseline="0" dirty="0">
                <a:latin typeface="Calibri"/>
              </a:rPr>
              <a:t>√21</a:t>
            </a:r>
          </a:p>
          <a:p>
            <a:r>
              <a:rPr lang="en-US" baseline="0" dirty="0">
                <a:latin typeface="Calibri"/>
              </a:rPr>
              <a:t>(-</a:t>
            </a:r>
            <a:r>
              <a:rPr lang="en-US" baseline="0" dirty="0">
                <a:latin typeface="+mn-lt"/>
              </a:rPr>
              <a:t>√21, 0), (√21, 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= 5, b = 4, y is bigger than x so y-axis is major axis</a:t>
            </a:r>
          </a:p>
          <a:p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baseline="0" dirty="0"/>
              <a:t>/16 + y</a:t>
            </a:r>
            <a:r>
              <a:rPr lang="en-US" baseline="30000" dirty="0"/>
              <a:t>2</a:t>
            </a:r>
            <a:r>
              <a:rPr lang="en-US" baseline="0" dirty="0"/>
              <a:t>/25 = 1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 = 6, c = 3, </a:t>
            </a:r>
          </a:p>
          <a:p>
            <a:r>
              <a:rPr lang="en-US" baseline="0" dirty="0"/>
              <a:t>c</a:t>
            </a:r>
            <a:r>
              <a:rPr lang="en-US" baseline="30000" dirty="0"/>
              <a:t>2</a:t>
            </a:r>
            <a:r>
              <a:rPr lang="en-US" baseline="0" dirty="0"/>
              <a:t> = a</a:t>
            </a:r>
            <a:r>
              <a:rPr lang="en-US" baseline="30000" dirty="0"/>
              <a:t>2</a:t>
            </a:r>
            <a:r>
              <a:rPr lang="en-US" baseline="0" dirty="0"/>
              <a:t> – b</a:t>
            </a:r>
            <a:r>
              <a:rPr lang="en-US" baseline="30000" dirty="0"/>
              <a:t>2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9 = 36 – b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  b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 = 27</a:t>
            </a:r>
          </a:p>
          <a:p>
            <a:r>
              <a:rPr lang="en-US" baseline="0" dirty="0">
                <a:sym typeface="Wingdings" pitchFamily="2" charset="2"/>
              </a:rPr>
              <a:t>X is major axis</a:t>
            </a:r>
          </a:p>
          <a:p>
            <a:r>
              <a:rPr lang="en-US" baseline="0" dirty="0">
                <a:sym typeface="Wingdings" pitchFamily="2" charset="2"/>
              </a:rPr>
              <a:t>x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/36 + y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/27 = 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17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99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90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47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60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6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 = </a:t>
            </a:r>
            <a:r>
              <a:rPr lang="en-US" dirty="0">
                <a:latin typeface="Calibri"/>
              </a:rPr>
              <a:t>√((-2-1)</a:t>
            </a:r>
            <a:r>
              <a:rPr lang="en-US" baseline="30000" dirty="0">
                <a:latin typeface="Calibri"/>
              </a:rPr>
              <a:t>2</a:t>
            </a:r>
            <a:r>
              <a:rPr lang="en-US" baseline="0" dirty="0">
                <a:latin typeface="Calibri"/>
              </a:rPr>
              <a:t> + (5-(-3))</a:t>
            </a:r>
            <a:r>
              <a:rPr lang="en-US" baseline="30000" dirty="0">
                <a:latin typeface="Calibri"/>
              </a:rPr>
              <a:t>2</a:t>
            </a:r>
            <a:r>
              <a:rPr lang="en-US" baseline="0" dirty="0">
                <a:latin typeface="Calibri"/>
              </a:rPr>
              <a:t>) = </a:t>
            </a:r>
            <a:r>
              <a:rPr lang="en-US" dirty="0">
                <a:latin typeface="+mn-lt"/>
              </a:rPr>
              <a:t>√73 = 8.54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RS = √20</a:t>
            </a:r>
          </a:p>
          <a:p>
            <a:r>
              <a:rPr lang="en-US" dirty="0">
                <a:latin typeface="+mn-lt"/>
              </a:rPr>
              <a:t>ST</a:t>
            </a:r>
            <a:r>
              <a:rPr lang="en-US" baseline="0" dirty="0">
                <a:latin typeface="+mn-lt"/>
              </a:rPr>
              <a:t> = </a:t>
            </a:r>
            <a:r>
              <a:rPr lang="en-US" dirty="0">
                <a:latin typeface="+mn-lt"/>
              </a:rPr>
              <a:t>√8</a:t>
            </a:r>
          </a:p>
          <a:p>
            <a:r>
              <a:rPr lang="en-US" dirty="0">
                <a:latin typeface="+mn-lt"/>
              </a:rPr>
              <a:t>RT = √20</a:t>
            </a:r>
          </a:p>
          <a:p>
            <a:r>
              <a:rPr lang="en-US" dirty="0">
                <a:latin typeface="+mn-lt"/>
              </a:rPr>
              <a:t>Isosceles</a:t>
            </a:r>
            <a:r>
              <a:rPr lang="en-US" baseline="0" dirty="0">
                <a:latin typeface="+mn-lt"/>
              </a:rPr>
              <a:t> (remind students that the other choices are scalene and equilateral)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Rewrite</a:t>
            </a:r>
            <a:r>
              <a:rPr lang="en-US" baseline="0" dirty="0"/>
              <a:t> 9x</a:t>
            </a:r>
            <a:r>
              <a:rPr lang="en-US" baseline="30000" dirty="0"/>
              <a:t>2</a:t>
            </a:r>
            <a:r>
              <a:rPr lang="en-US" baseline="0" dirty="0"/>
              <a:t>/144 – 16y</a:t>
            </a:r>
            <a:r>
              <a:rPr lang="en-US" baseline="30000" dirty="0"/>
              <a:t>2</a:t>
            </a:r>
            <a:r>
              <a:rPr lang="en-US" baseline="0" dirty="0"/>
              <a:t>/144 = 1 </a:t>
            </a:r>
            <a:r>
              <a:rPr lang="en-US" baseline="0" dirty="0">
                <a:sym typeface="Wingdings" pitchFamily="2" charset="2"/>
              </a:rPr>
              <a:t> x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/16 – y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/9 = 1</a:t>
            </a:r>
          </a:p>
          <a:p>
            <a:r>
              <a:rPr lang="en-US" baseline="0" dirty="0">
                <a:sym typeface="Wingdings" pitchFamily="2" charset="2"/>
              </a:rPr>
              <a:t>a = 4, b = 3, x is first so horizontal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vertical</a:t>
            </a:r>
          </a:p>
          <a:p>
            <a:r>
              <a:rPr lang="en-US" dirty="0"/>
              <a:t>c = 5, a = 3</a:t>
            </a:r>
          </a:p>
          <a:p>
            <a:r>
              <a:rPr lang="en-US" dirty="0"/>
              <a:t>c</a:t>
            </a:r>
            <a:r>
              <a:rPr lang="en-US" baseline="30000" dirty="0"/>
              <a:t>2</a:t>
            </a:r>
            <a:r>
              <a:rPr lang="en-US" baseline="0" dirty="0"/>
              <a:t> = a</a:t>
            </a:r>
            <a:r>
              <a:rPr lang="en-US" baseline="30000" dirty="0"/>
              <a:t>2</a:t>
            </a:r>
            <a:r>
              <a:rPr lang="en-US" baseline="0" dirty="0"/>
              <a:t> + b</a:t>
            </a:r>
            <a:r>
              <a:rPr lang="en-US" baseline="30000" dirty="0"/>
              <a:t>2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25 = 9 + b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  b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 = 16</a:t>
            </a:r>
          </a:p>
          <a:p>
            <a:r>
              <a:rPr lang="en-US" baseline="0" dirty="0">
                <a:sym typeface="Wingdings" pitchFamily="2" charset="2"/>
              </a:rPr>
              <a:t>y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/9 – x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/16 =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121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920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14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Circle: center (-1, 3)</a:t>
            </a:r>
            <a:r>
              <a:rPr lang="en-US" baseline="0" dirty="0"/>
              <a:t>, radius = 2</a:t>
            </a:r>
          </a:p>
          <a:p>
            <a:endParaRPr lang="en-US" baseline="0" dirty="0"/>
          </a:p>
          <a:p>
            <a:r>
              <a:rPr lang="en-US" baseline="0" dirty="0"/>
              <a:t>Hyperbola: center (-3, 4), a = 1, b =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81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29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Parabola: h = 3, k = -1; p = distance from focus to vertex = 3.</a:t>
                </a:r>
              </a:p>
              <a:p>
                <a:r>
                  <a:rPr lang="en-US" baseline="0" dirty="0"/>
                  <a:t>Vertical axis: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baseline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baseline="0" smtClean="0">
                                <a:latin typeface="Cambria Math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b="0" i="1" baseline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baseline="0" smtClean="0">
                        <a:latin typeface="Cambria Math"/>
                      </a:rPr>
                      <m:t>=4</m:t>
                    </m:r>
                    <m:r>
                      <a:rPr lang="en-US" b="0" i="1" baseline="0" smtClean="0">
                        <a:latin typeface="Cambria Math"/>
                      </a:rPr>
                      <m:t>𝑝</m:t>
                    </m:r>
                    <m:r>
                      <a:rPr lang="en-US" b="0" i="1" baseline="0" smtClean="0">
                        <a:latin typeface="Cambria Math"/>
                      </a:rPr>
                      <m:t>(</m:t>
                    </m:r>
                    <m:r>
                      <a:rPr lang="en-US" b="0" i="1" baseline="0" smtClean="0">
                        <a:latin typeface="Cambria Math"/>
                      </a:rPr>
                      <m:t>𝑦</m:t>
                    </m:r>
                    <m:r>
                      <a:rPr lang="en-US" b="0" i="1" baseline="0" smtClean="0">
                        <a:latin typeface="Cambria Math"/>
                      </a:rPr>
                      <m:t>−</m:t>
                    </m:r>
                    <m:r>
                      <a:rPr lang="en-US" b="0" i="1" baseline="0" smtClean="0">
                        <a:latin typeface="Cambria Math"/>
                      </a:rPr>
                      <m:t>𝑘</m:t>
                    </m:r>
                    <m:r>
                      <a:rPr lang="en-US" b="0" i="1" baseline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aseline="0" dirty="0"/>
                  <a:t> </a:t>
                </a:r>
                <a:r>
                  <a:rPr lang="en-US" baseline="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b="0" i="1" baseline="0" smtClean="0">
                                <a:latin typeface="Cambria Math"/>
                                <a:sym typeface="Wingdings" pitchFamily="2" charset="2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b="0" i="1" baseline="0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b="0" i="1" baseline="0" smtClean="0">
                        <a:latin typeface="Cambria Math"/>
                        <a:sym typeface="Wingdings" pitchFamily="2" charset="2"/>
                      </a:rPr>
                      <m:t>=4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/>
                            <a:sym typeface="Wingdings" pitchFamily="2" charset="2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  <m:r>
                          <a:rPr lang="en-US" b="0" i="1" baseline="0" smtClean="0">
                            <a:latin typeface="Cambria Math"/>
                            <a:sym typeface="Wingdings" pitchFamily="2" charset="2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baseline="0" dirty="0"/>
                  <a:t> </a:t>
                </a:r>
                <a:r>
                  <a:rPr lang="en-US" baseline="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b="0" i="1" baseline="0" smtClean="0">
                                <a:latin typeface="Cambria Math"/>
                                <a:sym typeface="Wingdings" pitchFamily="2" charset="2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b="0" i="1" baseline="0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b="0" i="1" baseline="0" smtClean="0">
                        <a:latin typeface="Cambria Math"/>
                        <a:sym typeface="Wingdings" pitchFamily="2" charset="2"/>
                      </a:rPr>
                      <m:t>=12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  <m:r>
                          <a:rPr lang="en-US" b="0" i="1" baseline="0" smtClean="0">
                            <a:latin typeface="Cambria Math"/>
                            <a:sym typeface="Wingdings" pitchFamily="2" charset="2"/>
                          </a:rPr>
                          <m:t>+1</m:t>
                        </m:r>
                      </m:e>
                    </m:d>
                  </m:oMath>
                </a14:m>
                <a:endParaRPr lang="en-US" baseline="0" dirty="0"/>
              </a:p>
              <a:p>
                <a:endParaRPr lang="en-US" baseline="0" dirty="0"/>
              </a:p>
              <a:p>
                <a:r>
                  <a:rPr lang="en-US" baseline="0" dirty="0"/>
                  <a:t>Hyperbola: Horizontal axis</a:t>
                </a:r>
              </a:p>
              <a:p>
                <a:r>
                  <a:rPr lang="en-US" baseline="0" dirty="0"/>
                  <a:t>Center midpoint between vertices: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baseline="0" smtClean="0">
                                <a:latin typeface="Cambria Math"/>
                              </a:rPr>
                              <m:t>−1+</m:t>
                            </m:r>
                            <m:d>
                              <m:d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baseline="0" smtClean="0">
                                    <a:latin typeface="Cambria Math"/>
                                  </a:rPr>
                                  <m:t>−7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baseline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baseline="0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baseline="0" smtClean="0">
                                <a:latin typeface="Cambria Math"/>
                              </a:rPr>
                              <m:t>3+3</m:t>
                            </m:r>
                          </m:num>
                          <m:den>
                            <m:r>
                              <a:rPr lang="en-US" b="0" i="1" baseline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baseline="0" smtClean="0">
                        <a:latin typeface="Cambria Math"/>
                      </a:rPr>
                      <m:t> →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/>
                          </a:rPr>
                          <m:t>−4, 3</m:t>
                        </m:r>
                      </m:e>
                    </m:d>
                  </m:oMath>
                </a14:m>
                <a:endParaRPr lang="en-US" baseline="0" dirty="0"/>
              </a:p>
              <a:p>
                <a:r>
                  <a:rPr lang="en-US" baseline="0" dirty="0"/>
                  <a:t>a = distance from center to vertex = 3</a:t>
                </a:r>
              </a:p>
              <a:p>
                <a:r>
                  <a:rPr lang="en-US" baseline="0" dirty="0"/>
                  <a:t>c = distance from center to focus = 5</a:t>
                </a:r>
              </a:p>
              <a:p>
                <a:r>
                  <a:rPr lang="en-US" baseline="0" dirty="0"/>
                  <a:t>c</a:t>
                </a:r>
                <a:r>
                  <a:rPr lang="en-US" baseline="30000" dirty="0"/>
                  <a:t>2</a:t>
                </a:r>
                <a:r>
                  <a:rPr lang="en-US" baseline="0" dirty="0"/>
                  <a:t> = a</a:t>
                </a:r>
                <a:r>
                  <a:rPr lang="en-US" baseline="30000" dirty="0"/>
                  <a:t>2</a:t>
                </a:r>
                <a:r>
                  <a:rPr lang="en-US" baseline="0" dirty="0"/>
                  <a:t> + b</a:t>
                </a:r>
                <a:r>
                  <a:rPr lang="en-US" baseline="30000" dirty="0"/>
                  <a:t>2</a:t>
                </a:r>
                <a:r>
                  <a:rPr lang="en-US" baseline="0" dirty="0"/>
                  <a:t> </a:t>
                </a:r>
                <a:r>
                  <a:rPr lang="en-US" baseline="0" dirty="0">
                    <a:sym typeface="Wingdings" pitchFamily="2" charset="2"/>
                  </a:rPr>
                  <a:t> 5</a:t>
                </a:r>
                <a:r>
                  <a:rPr lang="en-US" baseline="30000" dirty="0">
                    <a:sym typeface="Wingdings" pitchFamily="2" charset="2"/>
                  </a:rPr>
                  <a:t>2</a:t>
                </a:r>
                <a:r>
                  <a:rPr lang="en-US" baseline="0" dirty="0">
                    <a:sym typeface="Wingdings" pitchFamily="2" charset="2"/>
                  </a:rPr>
                  <a:t> = 3</a:t>
                </a:r>
                <a:r>
                  <a:rPr lang="en-US" baseline="30000" dirty="0">
                    <a:sym typeface="Wingdings" pitchFamily="2" charset="2"/>
                  </a:rPr>
                  <a:t>2</a:t>
                </a:r>
                <a:r>
                  <a:rPr lang="en-US" baseline="0" dirty="0">
                    <a:sym typeface="Wingdings" pitchFamily="2" charset="2"/>
                  </a:rPr>
                  <a:t> + b</a:t>
                </a:r>
                <a:r>
                  <a:rPr lang="en-US" baseline="30000" dirty="0">
                    <a:sym typeface="Wingdings" pitchFamily="2" charset="2"/>
                  </a:rPr>
                  <a:t>2</a:t>
                </a:r>
                <a:r>
                  <a:rPr lang="en-US" baseline="0" dirty="0">
                    <a:sym typeface="Wingdings" pitchFamily="2" charset="2"/>
                  </a:rPr>
                  <a:t>  16 = b</a:t>
                </a:r>
                <a:r>
                  <a:rPr lang="en-US" baseline="30000" dirty="0">
                    <a:sym typeface="Wingdings" pitchFamily="2" charset="2"/>
                  </a:rPr>
                  <a:t>2</a:t>
                </a:r>
                <a:r>
                  <a:rPr lang="en-US" baseline="0" dirty="0">
                    <a:sym typeface="Wingdings" pitchFamily="2" charset="2"/>
                  </a:rPr>
                  <a:t>  b = 4</a:t>
                </a:r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baseline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b="0" i="1" baseline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baseline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b="0" i="1" baseline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Parabola: h = 3, k = -1; p = distance from focus to vertex = 3.</a:t>
                </a:r>
              </a:p>
              <a:p>
                <a:r>
                  <a:rPr lang="en-US" baseline="0" dirty="0" smtClean="0"/>
                  <a:t>Vertical axis: </a:t>
                </a:r>
                <a:r>
                  <a:rPr lang="en-US" b="0" i="0" baseline="0" smtClean="0">
                    <a:latin typeface="Cambria Math"/>
                  </a:rPr>
                  <a:t>(𝑥−ℎ)^2=4𝑝(𝑦−𝑘)</a:t>
                </a:r>
                <a:r>
                  <a:rPr lang="en-US" baseline="0" dirty="0" smtClean="0"/>
                  <a:t> </a:t>
                </a:r>
                <a:r>
                  <a:rPr lang="en-US" baseline="0" dirty="0" smtClean="0">
                    <a:sym typeface="Wingdings" pitchFamily="2" charset="2"/>
                  </a:rPr>
                  <a:t> </a:t>
                </a:r>
                <a:r>
                  <a:rPr lang="en-US" b="0" i="0" baseline="0" smtClean="0">
                    <a:latin typeface="Cambria Math"/>
                    <a:sym typeface="Wingdings" pitchFamily="2" charset="2"/>
                  </a:rPr>
                  <a:t>(𝑥−3)^2=4(3)(𝑦+1)</a:t>
                </a:r>
                <a:r>
                  <a:rPr lang="en-US" baseline="0" dirty="0" smtClean="0"/>
                  <a:t> </a:t>
                </a:r>
                <a:r>
                  <a:rPr lang="en-US" baseline="0" dirty="0" smtClean="0">
                    <a:sym typeface="Wingdings" pitchFamily="2" charset="2"/>
                  </a:rPr>
                  <a:t> </a:t>
                </a:r>
                <a:r>
                  <a:rPr lang="en-US" b="0" i="0" baseline="0" smtClean="0">
                    <a:latin typeface="Cambria Math"/>
                    <a:sym typeface="Wingdings" pitchFamily="2" charset="2"/>
                  </a:rPr>
                  <a:t>(𝑥−3)^2=12(𝑥+1)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Hyperbola: Horizontal axis</a:t>
                </a:r>
              </a:p>
              <a:p>
                <a:r>
                  <a:rPr lang="en-US" baseline="0" dirty="0" smtClean="0"/>
                  <a:t>Center midpoint between vertices: </a:t>
                </a:r>
                <a:r>
                  <a:rPr lang="en-US" b="0" i="0" baseline="0" smtClean="0">
                    <a:latin typeface="Cambria Math"/>
                  </a:rPr>
                  <a:t>((−1+(−7))/2,(3+3)/2)  →(−4, 3)</a:t>
                </a:r>
                <a:endParaRPr lang="en-US" baseline="0" dirty="0" smtClean="0"/>
              </a:p>
              <a:p>
                <a:r>
                  <a:rPr lang="en-US" baseline="0" dirty="0" smtClean="0"/>
                  <a:t>a = distance from center to vertex = 3</a:t>
                </a:r>
              </a:p>
              <a:p>
                <a:r>
                  <a:rPr lang="en-US" baseline="0" dirty="0" smtClean="0"/>
                  <a:t>c = distance from center to focus = 5</a:t>
                </a:r>
              </a:p>
              <a:p>
                <a:r>
                  <a:rPr lang="en-US" baseline="0" dirty="0" smtClean="0"/>
                  <a:t>c</a:t>
                </a:r>
                <a:r>
                  <a:rPr lang="en-US" baseline="30000" dirty="0" smtClean="0"/>
                  <a:t>2</a:t>
                </a:r>
                <a:r>
                  <a:rPr lang="en-US" baseline="0" dirty="0" smtClean="0"/>
                  <a:t> = a</a:t>
                </a:r>
                <a:r>
                  <a:rPr lang="en-US" baseline="30000" dirty="0" smtClean="0"/>
                  <a:t>2</a:t>
                </a:r>
                <a:r>
                  <a:rPr lang="en-US" baseline="0" dirty="0" smtClean="0"/>
                  <a:t> + b</a:t>
                </a:r>
                <a:r>
                  <a:rPr lang="en-US" baseline="30000" dirty="0" smtClean="0"/>
                  <a:t>2</a:t>
                </a:r>
                <a:r>
                  <a:rPr lang="en-US" baseline="0" dirty="0" smtClean="0"/>
                  <a:t> </a:t>
                </a:r>
                <a:r>
                  <a:rPr lang="en-US" baseline="0" dirty="0" smtClean="0">
                    <a:sym typeface="Wingdings" pitchFamily="2" charset="2"/>
                  </a:rPr>
                  <a:t> 5</a:t>
                </a:r>
                <a:r>
                  <a:rPr lang="en-US" baseline="30000" dirty="0" smtClean="0">
                    <a:sym typeface="Wingdings" pitchFamily="2" charset="2"/>
                  </a:rPr>
                  <a:t>2</a:t>
                </a:r>
                <a:r>
                  <a:rPr lang="en-US" baseline="0" dirty="0" smtClean="0">
                    <a:sym typeface="Wingdings" pitchFamily="2" charset="2"/>
                  </a:rPr>
                  <a:t> = 3</a:t>
                </a:r>
                <a:r>
                  <a:rPr lang="en-US" baseline="30000" dirty="0" smtClean="0">
                    <a:sym typeface="Wingdings" pitchFamily="2" charset="2"/>
                  </a:rPr>
                  <a:t>2</a:t>
                </a:r>
                <a:r>
                  <a:rPr lang="en-US" baseline="0" dirty="0" smtClean="0">
                    <a:sym typeface="Wingdings" pitchFamily="2" charset="2"/>
                  </a:rPr>
                  <a:t> + b</a:t>
                </a:r>
                <a:r>
                  <a:rPr lang="en-US" baseline="30000" dirty="0" smtClean="0">
                    <a:sym typeface="Wingdings" pitchFamily="2" charset="2"/>
                  </a:rPr>
                  <a:t>2</a:t>
                </a:r>
                <a:r>
                  <a:rPr lang="en-US" baseline="0" dirty="0" smtClean="0">
                    <a:sym typeface="Wingdings" pitchFamily="2" charset="2"/>
                  </a:rPr>
                  <a:t>  16 = b</a:t>
                </a:r>
                <a:r>
                  <a:rPr lang="en-US" baseline="30000" dirty="0" smtClean="0">
                    <a:sym typeface="Wingdings" pitchFamily="2" charset="2"/>
                  </a:rPr>
                  <a:t>2</a:t>
                </a:r>
                <a:r>
                  <a:rPr lang="en-US" baseline="0" dirty="0" smtClean="0">
                    <a:sym typeface="Wingdings" pitchFamily="2" charset="2"/>
                  </a:rPr>
                  <a:t>  b = 4</a:t>
                </a:r>
                <a:endParaRPr lang="en-US" baseline="0" dirty="0" smtClean="0"/>
              </a:p>
              <a:p>
                <a:pPr/>
                <a:r>
                  <a:rPr lang="en-US" b="0" i="0" baseline="0" smtClean="0">
                    <a:latin typeface="Cambria Math"/>
                  </a:rPr>
                  <a:t>(𝑥+4)^2/9−(𝑦−3)^2/16=1</a:t>
                </a:r>
                <a:endParaRPr lang="en-US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14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Ellipse: center (5, 0) </a:t>
            </a:r>
            <a:r>
              <a:rPr lang="en-US" dirty="0">
                <a:sym typeface="Wingdings" pitchFamily="2" charset="2"/>
              </a:rPr>
              <a:t> lines of symmetry: x = 5; y =</a:t>
            </a:r>
            <a:r>
              <a:rPr lang="en-US" baseline="0" dirty="0">
                <a:sym typeface="Wingdings" pitchFamily="2" charset="2"/>
              </a:rPr>
              <a:t> 0</a:t>
            </a:r>
          </a:p>
          <a:p>
            <a:endParaRPr lang="en-US" baseline="0" dirty="0">
              <a:sym typeface="Wingdings" pitchFamily="2" charset="2"/>
            </a:endParaRPr>
          </a:p>
          <a:p>
            <a:r>
              <a:rPr lang="en-US" baseline="0" dirty="0">
                <a:sym typeface="Wingdings" pitchFamily="2" charset="2"/>
              </a:rPr>
              <a:t>Parabola: vertex (-5, 2)  vertical axis: line of symmetry: x = 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48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((1+-2)/2, (-3+5)/2) = (-1/2,</a:t>
            </a:r>
            <a:r>
              <a:rPr lang="en-US" baseline="0" dirty="0"/>
              <a:t>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377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= 4, B = 0, C = 6.25</a:t>
                </a:r>
              </a:p>
              <a:p>
                <a:r>
                  <a:rPr lang="en-US" dirty="0"/>
                  <a:t>B</a:t>
                </a:r>
                <a:r>
                  <a:rPr lang="en-US" baseline="30000" dirty="0"/>
                  <a:t>2</a:t>
                </a:r>
                <a:r>
                  <a:rPr lang="en-US" baseline="0" dirty="0"/>
                  <a:t> – 4AC = 0</a:t>
                </a:r>
                <a:r>
                  <a:rPr lang="en-US" baseline="30000" dirty="0"/>
                  <a:t>2</a:t>
                </a:r>
                <a:r>
                  <a:rPr lang="en-US" baseline="0" dirty="0"/>
                  <a:t> – 4(4)(6.25) = -100 </a:t>
                </a:r>
                <a:r>
                  <a:rPr lang="en-US" baseline="0" dirty="0">
                    <a:sym typeface="Wingdings" pitchFamily="2" charset="2"/>
                  </a:rPr>
                  <a:t> ellipse</a:t>
                </a:r>
              </a:p>
              <a:p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Complete the square in x and y to get in standard form.</a:t>
                </a:r>
              </a:p>
              <a:p>
                <a:r>
                  <a:rPr lang="en-US" baseline="0" dirty="0">
                    <a:sym typeface="Wingdings" pitchFamily="2" charset="2"/>
                  </a:rPr>
                  <a:t>4x</a:t>
                </a:r>
                <a:r>
                  <a:rPr lang="en-US" baseline="30000" dirty="0">
                    <a:sym typeface="Wingdings" pitchFamily="2" charset="2"/>
                  </a:rPr>
                  <a:t>2</a:t>
                </a:r>
                <a:r>
                  <a:rPr lang="en-US" baseline="0" dirty="0">
                    <a:sym typeface="Wingdings" pitchFamily="2" charset="2"/>
                  </a:rPr>
                  <a:t> -12x + 6.25y</a:t>
                </a:r>
                <a:r>
                  <a:rPr lang="en-US" baseline="30000" dirty="0">
                    <a:sym typeface="Wingdings" pitchFamily="2" charset="2"/>
                  </a:rPr>
                  <a:t>2</a:t>
                </a:r>
                <a:r>
                  <a:rPr lang="en-US" baseline="0" dirty="0">
                    <a:sym typeface="Wingdings" pitchFamily="2" charset="2"/>
                  </a:rPr>
                  <a:t> = 16</a:t>
                </a:r>
              </a:p>
              <a:p>
                <a:r>
                  <a:rPr lang="en-US" baseline="0" dirty="0">
                    <a:sym typeface="Wingdings" pitchFamily="2" charset="2"/>
                  </a:rPr>
                  <a:t>4(x</a:t>
                </a:r>
                <a:r>
                  <a:rPr lang="en-US" baseline="30000" dirty="0">
                    <a:sym typeface="Wingdings" pitchFamily="2" charset="2"/>
                  </a:rPr>
                  <a:t>2</a:t>
                </a:r>
                <a:r>
                  <a:rPr lang="en-US" baseline="0" dirty="0">
                    <a:sym typeface="Wingdings" pitchFamily="2" charset="2"/>
                  </a:rPr>
                  <a:t> – 12x + ?) + 6.25y</a:t>
                </a:r>
                <a:r>
                  <a:rPr lang="en-US" baseline="30000" dirty="0">
                    <a:sym typeface="Wingdings" pitchFamily="2" charset="2"/>
                  </a:rPr>
                  <a:t>2</a:t>
                </a:r>
                <a:r>
                  <a:rPr lang="en-US" baseline="0" dirty="0">
                    <a:sym typeface="Wingdings" pitchFamily="2" charset="2"/>
                  </a:rPr>
                  <a:t> = 16 + 4(?)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>
                    <a:sym typeface="Wingdings" pitchFamily="2" charset="2"/>
                  </a:rPr>
                  <a:t>4(x</a:t>
                </a:r>
                <a:r>
                  <a:rPr lang="en-US" baseline="30000" dirty="0">
                    <a:sym typeface="Wingdings" pitchFamily="2" charset="2"/>
                  </a:rPr>
                  <a:t>2</a:t>
                </a:r>
                <a:r>
                  <a:rPr lang="en-US" baseline="0" dirty="0">
                    <a:sym typeface="Wingdings" pitchFamily="2" charset="2"/>
                  </a:rPr>
                  <a:t> – 3x + (3/2)</a:t>
                </a:r>
                <a:r>
                  <a:rPr lang="en-US" baseline="30000" dirty="0">
                    <a:sym typeface="Wingdings" pitchFamily="2" charset="2"/>
                  </a:rPr>
                  <a:t>2</a:t>
                </a:r>
                <a:r>
                  <a:rPr lang="en-US" baseline="0" dirty="0">
                    <a:sym typeface="Wingdings" pitchFamily="2" charset="2"/>
                  </a:rPr>
                  <a:t>) + 6.25y</a:t>
                </a:r>
                <a:r>
                  <a:rPr lang="en-US" baseline="30000" dirty="0">
                    <a:sym typeface="Wingdings" pitchFamily="2" charset="2"/>
                  </a:rPr>
                  <a:t>2</a:t>
                </a:r>
                <a:r>
                  <a:rPr lang="en-US" baseline="0" dirty="0">
                    <a:sym typeface="Wingdings" pitchFamily="2" charset="2"/>
                  </a:rPr>
                  <a:t> = 16 + 4(2.25)</a:t>
                </a:r>
              </a:p>
              <a:p>
                <a:r>
                  <a:rPr lang="en-US" dirty="0"/>
                  <a:t>4(x – 1.5)</a:t>
                </a:r>
                <a:r>
                  <a:rPr lang="en-US" baseline="30000" dirty="0"/>
                  <a:t>2</a:t>
                </a:r>
                <a:r>
                  <a:rPr lang="en-US" baseline="0" dirty="0"/>
                  <a:t> + 6.25y</a:t>
                </a:r>
                <a:r>
                  <a:rPr lang="en-US" baseline="30000" dirty="0"/>
                  <a:t>2</a:t>
                </a:r>
                <a:r>
                  <a:rPr lang="en-US" baseline="0" dirty="0"/>
                  <a:t> = 25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6.25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6.25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= 4, B = 0, C = 6.25</a:t>
                </a:r>
              </a:p>
              <a:p>
                <a:r>
                  <a:rPr lang="en-US" dirty="0" smtClean="0"/>
                  <a:t>B</a:t>
                </a:r>
                <a:r>
                  <a:rPr lang="en-US" baseline="30000" dirty="0" smtClean="0"/>
                  <a:t>2</a:t>
                </a:r>
                <a:r>
                  <a:rPr lang="en-US" baseline="0" dirty="0" smtClean="0"/>
                  <a:t> – 4AC = 0</a:t>
                </a:r>
                <a:r>
                  <a:rPr lang="en-US" baseline="30000" dirty="0" smtClean="0"/>
                  <a:t>2</a:t>
                </a:r>
                <a:r>
                  <a:rPr lang="en-US" baseline="0" dirty="0" smtClean="0"/>
                  <a:t> – 4(4)(6.25) = -100 </a:t>
                </a:r>
                <a:r>
                  <a:rPr lang="en-US" baseline="0" dirty="0" smtClean="0">
                    <a:sym typeface="Wingdings" pitchFamily="2" charset="2"/>
                  </a:rPr>
                  <a:t> ellipse</a:t>
                </a:r>
              </a:p>
              <a:p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Complete the square in x and y to get in standard form.</a:t>
                </a:r>
              </a:p>
              <a:p>
                <a:r>
                  <a:rPr lang="en-US" baseline="0" dirty="0" smtClean="0">
                    <a:sym typeface="Wingdings" pitchFamily="2" charset="2"/>
                  </a:rPr>
                  <a:t>4x</a:t>
                </a:r>
                <a:r>
                  <a:rPr lang="en-US" baseline="30000" dirty="0" smtClean="0">
                    <a:sym typeface="Wingdings" pitchFamily="2" charset="2"/>
                  </a:rPr>
                  <a:t>2</a:t>
                </a:r>
                <a:r>
                  <a:rPr lang="en-US" baseline="0" dirty="0" smtClean="0">
                    <a:sym typeface="Wingdings" pitchFamily="2" charset="2"/>
                  </a:rPr>
                  <a:t> -12x + 6.25y</a:t>
                </a:r>
                <a:r>
                  <a:rPr lang="en-US" baseline="30000" dirty="0" smtClean="0">
                    <a:sym typeface="Wingdings" pitchFamily="2" charset="2"/>
                  </a:rPr>
                  <a:t>2</a:t>
                </a:r>
                <a:r>
                  <a:rPr lang="en-US" baseline="0" dirty="0" smtClean="0">
                    <a:sym typeface="Wingdings" pitchFamily="2" charset="2"/>
                  </a:rPr>
                  <a:t> = 16</a:t>
                </a:r>
              </a:p>
              <a:p>
                <a:r>
                  <a:rPr lang="en-US" baseline="0" dirty="0" smtClean="0">
                    <a:sym typeface="Wingdings" pitchFamily="2" charset="2"/>
                  </a:rPr>
                  <a:t>4(x</a:t>
                </a:r>
                <a:r>
                  <a:rPr lang="en-US" baseline="30000" dirty="0" smtClean="0">
                    <a:sym typeface="Wingdings" pitchFamily="2" charset="2"/>
                  </a:rPr>
                  <a:t>2</a:t>
                </a:r>
                <a:r>
                  <a:rPr lang="en-US" baseline="0" dirty="0" smtClean="0">
                    <a:sym typeface="Wingdings" pitchFamily="2" charset="2"/>
                  </a:rPr>
                  <a:t> – 12x + ?) + 6.25y</a:t>
                </a:r>
                <a:r>
                  <a:rPr lang="en-US" baseline="30000" dirty="0" smtClean="0">
                    <a:sym typeface="Wingdings" pitchFamily="2" charset="2"/>
                  </a:rPr>
                  <a:t>2</a:t>
                </a:r>
                <a:r>
                  <a:rPr lang="en-US" baseline="0" dirty="0" smtClean="0">
                    <a:sym typeface="Wingdings" pitchFamily="2" charset="2"/>
                  </a:rPr>
                  <a:t> = 16 + 4(?)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>
                    <a:sym typeface="Wingdings" pitchFamily="2" charset="2"/>
                  </a:rPr>
                  <a:t>4(x</a:t>
                </a:r>
                <a:r>
                  <a:rPr lang="en-US" baseline="30000" dirty="0" smtClean="0">
                    <a:sym typeface="Wingdings" pitchFamily="2" charset="2"/>
                  </a:rPr>
                  <a:t>2</a:t>
                </a:r>
                <a:r>
                  <a:rPr lang="en-US" baseline="0" dirty="0" smtClean="0">
                    <a:sym typeface="Wingdings" pitchFamily="2" charset="2"/>
                  </a:rPr>
                  <a:t> – 3x + (3/2)</a:t>
                </a:r>
                <a:r>
                  <a:rPr lang="en-US" baseline="30000" dirty="0" smtClean="0">
                    <a:sym typeface="Wingdings" pitchFamily="2" charset="2"/>
                  </a:rPr>
                  <a:t>2</a:t>
                </a:r>
                <a:r>
                  <a:rPr lang="en-US" baseline="0" dirty="0" smtClean="0">
                    <a:sym typeface="Wingdings" pitchFamily="2" charset="2"/>
                  </a:rPr>
                  <a:t>) + 6.25y</a:t>
                </a:r>
                <a:r>
                  <a:rPr lang="en-US" baseline="30000" dirty="0" smtClean="0">
                    <a:sym typeface="Wingdings" pitchFamily="2" charset="2"/>
                  </a:rPr>
                  <a:t>2</a:t>
                </a:r>
                <a:r>
                  <a:rPr lang="en-US" baseline="0" dirty="0" smtClean="0">
                    <a:sym typeface="Wingdings" pitchFamily="2" charset="2"/>
                  </a:rPr>
                  <a:t> = 16 + 4(2.25)</a:t>
                </a:r>
              </a:p>
              <a:p>
                <a:r>
                  <a:rPr lang="en-US" dirty="0" smtClean="0"/>
                  <a:t>4(x – 1.5)</a:t>
                </a:r>
                <a:r>
                  <a:rPr lang="en-US" baseline="30000" dirty="0" smtClean="0"/>
                  <a:t>2</a:t>
                </a:r>
                <a:r>
                  <a:rPr lang="en-US" baseline="0" dirty="0" smtClean="0"/>
                  <a:t> + 6.25y</a:t>
                </a:r>
                <a:r>
                  <a:rPr lang="en-US" baseline="30000" dirty="0" smtClean="0"/>
                  <a:t>2</a:t>
                </a:r>
                <a:r>
                  <a:rPr lang="en-US" baseline="0" dirty="0" smtClean="0"/>
                  <a:t> = 25</a:t>
                </a:r>
              </a:p>
              <a:p>
                <a:pPr/>
                <a:r>
                  <a:rPr lang="en-US" b="0" i="0" smtClean="0">
                    <a:latin typeface="Cambria Math"/>
                  </a:rPr>
                  <a:t>(4(𝑥−1.5)^2)/25+(6.25𝑦^2)/25=1</a:t>
                </a:r>
                <a:endParaRPr lang="en-US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(𝑥−1.5)^2/6.25+𝑦^2/4=1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404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37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820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345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−10=0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−10=0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+1−2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−10=0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−9=0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 ±3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−1=−4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−1=2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b="0" i="0" smtClean="0">
                    <a:latin typeface="Cambria Math"/>
                  </a:rPr>
                  <a:t>█(</a:t>
                </a:r>
                <a:r>
                  <a:rPr lang="en-US" b="0" i="0" smtClean="0">
                    <a:latin typeface="Cambria Math"/>
                  </a:rPr>
                  <a:t>𝑦^2−2𝑥 −10=0@𝑦=−𝑥−1)</a:t>
                </a:r>
                <a:endParaRPr lang="en-US" dirty="0" smtClean="0"/>
              </a:p>
              <a:p>
                <a:pPr/>
                <a:endParaRPr lang="en-US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(−𝑥−1)^2−2𝑥−10=0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𝑥^2+2𝑥+1−2𝑥−10=0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𝑥^2−9=0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𝑥^2=9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𝑥= ±3</a:t>
                </a:r>
                <a:endParaRPr lang="en-US" b="0" dirty="0" smtClean="0"/>
              </a:p>
              <a:p>
                <a:pPr/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𝑦=−(3)−1=−4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𝑦=−(−3)−1=2</a:t>
                </a:r>
                <a:endParaRPr lang="en-US" b="0" dirty="0" smtClean="0"/>
              </a:p>
              <a:p>
                <a:pPr/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44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+4&amp;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+4&amp;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+8&amp;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&amp;=8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&amp;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−&amp;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+2&amp;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&amp;=5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+4&amp;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+4&amp;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+8&amp;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=8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−4&amp;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+4&amp;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−8&amp;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=−20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=−12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+12=0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+6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=−2, −6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=−2: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−2+5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=1, −3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	Points are (-2, 1), (-2, -3)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=−6: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−6+5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	Points are (-6, -1)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smtClean="0">
                    <a:latin typeface="Cambria Math"/>
                  </a:rPr>
                  <a:t>█(</a:t>
                </a:r>
                <a:r>
                  <a:rPr lang="en-US" b="0" i="0" smtClean="0">
                    <a:latin typeface="Cambria Math"/>
                  </a:rPr>
                  <a:t>𝑥^2+4</a:t>
                </a:r>
                <a:r>
                  <a:rPr lang="en-US" b="0" i="0" smtClean="0">
                    <a:latin typeface="Cambria Math"/>
                  </a:rPr>
                  <a:t>&amp;</a:t>
                </a:r>
                <a:r>
                  <a:rPr lang="en-US" b="0" i="0" smtClean="0">
                    <a:latin typeface="Cambria Math"/>
                  </a:rPr>
                  <a:t>𝑦^2+4&amp;𝑥+8&amp;𝑦&amp;=8@&amp;𝑦^2−&amp;𝑥+2&amp;𝑦&amp;=5)</a:t>
                </a:r>
                <a:endParaRPr lang="en-US" dirty="0" smtClean="0"/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/>
                <a:r>
                  <a:rPr lang="en-US" b="0" i="0" smtClean="0">
                    <a:latin typeface="Cambria Math"/>
                  </a:rPr>
                  <a:t>█(</a:t>
                </a:r>
                <a:r>
                  <a:rPr lang="en-US" b="0" i="0" smtClean="0">
                    <a:latin typeface="Cambria Math"/>
                  </a:rPr>
                  <a:t>𝑥^2+4&amp;𝑦^2+4&amp;𝑥+8&amp;𝑦=8@</a:t>
                </a:r>
                <a:r>
                  <a:rPr lang="en-US" b="0" i="0" smtClean="0">
                    <a:latin typeface="Cambria Math"/>
                  </a:rPr>
                  <a:t>−4</a:t>
                </a:r>
                <a:r>
                  <a:rPr lang="en-US" b="0" i="0" smtClean="0">
                    <a:latin typeface="Cambria Math"/>
                  </a:rPr>
                  <a:t>&amp;𝑦^2</a:t>
                </a:r>
                <a:r>
                  <a:rPr lang="en-US" b="0" i="0" smtClean="0">
                    <a:latin typeface="Cambria Math"/>
                  </a:rPr>
                  <a:t>+4</a:t>
                </a:r>
                <a:r>
                  <a:rPr lang="en-US" b="0" i="0" smtClean="0">
                    <a:latin typeface="Cambria Math"/>
                  </a:rPr>
                  <a:t>&amp;𝑥</a:t>
                </a:r>
                <a:r>
                  <a:rPr lang="en-US" b="0" i="0" smtClean="0">
                    <a:latin typeface="Cambria Math"/>
                  </a:rPr>
                  <a:t>−8</a:t>
                </a:r>
                <a:r>
                  <a:rPr lang="en-US" b="0" i="0" smtClean="0">
                    <a:latin typeface="Cambria Math"/>
                  </a:rPr>
                  <a:t>&amp;𝑦=</a:t>
                </a:r>
                <a:r>
                  <a:rPr lang="en-US" b="0" i="0" smtClean="0">
                    <a:latin typeface="Cambria Math"/>
                  </a:rPr>
                  <a:t>−20)</a:t>
                </a:r>
                <a:endParaRPr lang="en-US" dirty="0" smtClean="0"/>
              </a:p>
              <a:p>
                <a:pPr/>
                <a:endParaRPr lang="en-US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𝑥^2+8𝑥=−12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𝑥^2+8𝑥+12=0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(𝑥+6)(𝑥+2)=0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𝑥=−2, −6</a:t>
                </a:r>
                <a:endParaRPr lang="en-US" b="0" dirty="0" smtClean="0"/>
              </a:p>
              <a:p>
                <a:pPr/>
                <a:endParaRPr lang="en-US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𝑦^2−𝑥+2𝑦=5</a:t>
                </a:r>
                <a:endParaRPr lang="en-US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𝑦^2+2𝑦−(𝑥+5)=0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𝑥=−2: 𝑦^2+2𝑦−(−2+5)=0</a:t>
                </a:r>
                <a:endParaRPr lang="en-US" dirty="0" smtClean="0"/>
              </a:p>
              <a:p>
                <a:pPr/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(𝑦−1)(𝑦+3)=0</a:t>
                </a:r>
                <a:endParaRPr lang="en-US" b="0" dirty="0" smtClean="0"/>
              </a:p>
              <a:p>
                <a:pPr/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𝑦=1, −3</a:t>
                </a:r>
                <a:endParaRPr lang="en-US" b="0" dirty="0" smtClean="0"/>
              </a:p>
              <a:p>
                <a:pPr/>
                <a:r>
                  <a:rPr lang="en-US" dirty="0" smtClean="0"/>
                  <a:t>	Points are (-2, 1), (-2, -3)</a:t>
                </a:r>
              </a:p>
              <a:p>
                <a:pPr/>
                <a:r>
                  <a:rPr lang="en-US" b="0" i="0" smtClean="0">
                    <a:latin typeface="Cambria Math"/>
                  </a:rPr>
                  <a:t>𝑥=−6:  𝑦^2+2𝑦−(−6+5)=0</a:t>
                </a:r>
                <a:endParaRPr lang="en-US" b="0" dirty="0" smtClean="0"/>
              </a:p>
              <a:p>
                <a:pPr/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(𝑦+1)^2=0</a:t>
                </a:r>
                <a:endParaRPr lang="en-US" b="0" dirty="0" smtClean="0"/>
              </a:p>
              <a:p>
                <a:pPr/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𝑦=−1</a:t>
                </a:r>
                <a:endParaRPr lang="en-US" b="0" dirty="0" smtClean="0"/>
              </a:p>
              <a:p>
                <a:pPr/>
                <a:r>
                  <a:rPr lang="en-US" dirty="0" smtClean="0"/>
                  <a:t>	Points are (-6, -1)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63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583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Points are (.34815531,</a:t>
            </a:r>
            <a:r>
              <a:rPr lang="en-US" baseline="0" dirty="0"/>
              <a:t> .69631062), (-.34815531, -.69631062)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505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6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Midpoint</a:t>
            </a:r>
            <a:r>
              <a:rPr lang="en-US" baseline="0" dirty="0"/>
              <a:t>: ((-2+1)/2, (1+4)/2) = (-1/2, 5/2)</a:t>
            </a:r>
          </a:p>
          <a:p>
            <a:r>
              <a:rPr lang="en-US" baseline="0" dirty="0"/>
              <a:t>Slope: (4-1)/(1-(-2)) = 3/3 = 1</a:t>
            </a:r>
          </a:p>
          <a:p>
            <a:r>
              <a:rPr lang="en-US" baseline="0" dirty="0"/>
              <a:t>Equation: y – y</a:t>
            </a:r>
            <a:r>
              <a:rPr lang="en-US" baseline="-25000" dirty="0"/>
              <a:t>1</a:t>
            </a:r>
            <a:r>
              <a:rPr lang="en-US" baseline="0" dirty="0"/>
              <a:t> = m(x – x</a:t>
            </a:r>
            <a:r>
              <a:rPr lang="en-US" baseline="-25000" dirty="0"/>
              <a:t>1</a:t>
            </a:r>
            <a:r>
              <a:rPr lang="en-US" baseline="0" dirty="0"/>
              <a:t>)</a:t>
            </a:r>
          </a:p>
          <a:p>
            <a:r>
              <a:rPr lang="en-US" baseline="0" dirty="0"/>
              <a:t>y – 5/2 = -1(x – (-1/2)) </a:t>
            </a:r>
            <a:r>
              <a:rPr lang="en-US" baseline="0" dirty="0">
                <a:sym typeface="Wingdings" pitchFamily="2" charset="2"/>
              </a:rPr>
              <a:t> y – 5/2 = -x – ½  y = -x + 2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25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</a:t>
            </a:r>
            <a:r>
              <a:rPr lang="en-US" baseline="0" dirty="0"/>
              <a:t> p is negative, the parabola opens the other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2C45-8995-4113-8FBA-8C89324216B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65B5714D-C04E-4EB0-B48A-94996A488EC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539708D3-7EDC-4762-A86B-FB5257C5B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714D-C04E-4EB0-B48A-94996A488EC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08D3-7EDC-4762-A86B-FB5257C5B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676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714D-C04E-4EB0-B48A-94996A488EC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08D3-7EDC-4762-A86B-FB5257C5B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" y="1200150"/>
            <a:ext cx="8305800" cy="36553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B5714D-C04E-4EB0-B48A-94996A488EC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9708D3-7EDC-4762-A86B-FB5257C5B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65B5714D-C04E-4EB0-B48A-94996A488EC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539708D3-7EDC-4762-A86B-FB5257C5B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714D-C04E-4EB0-B48A-94996A488EC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08D3-7EDC-4762-A86B-FB5257C5B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" y="1200150"/>
            <a:ext cx="4038600" cy="3429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4111752" cy="3429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4788"/>
            <a:ext cx="8305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714D-C04E-4EB0-B48A-94996A488EC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08D3-7EDC-4762-A86B-FB5257C5B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" y="1771650"/>
            <a:ext cx="4038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4" y="1771650"/>
            <a:ext cx="4010025" cy="291465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76200" y="1177290"/>
            <a:ext cx="4038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399" y="1177290"/>
            <a:ext cx="4010025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B5714D-C04E-4EB0-B48A-94996A488EC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9708D3-7EDC-4762-A86B-FB5257C5B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714D-C04E-4EB0-B48A-94996A488EC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08D3-7EDC-4762-A86B-FB5257C5B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B5714D-C04E-4EB0-B48A-94996A488EC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9708D3-7EDC-4762-A86B-FB5257C5B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B5714D-C04E-4EB0-B48A-94996A488EC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9708D3-7EDC-4762-A86B-FB5257C5B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" y="205978"/>
            <a:ext cx="83058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200" y="1200150"/>
            <a:ext cx="83058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B5714D-C04E-4EB0-B48A-94996A488EC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9708D3-7EDC-4762-A86B-FB5257C5B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9/Algebra%202%209.2%20Quiz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9/Algebra%202%209.3%20Quiz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9/Algebra%202%209.4%20Quiz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9/Algebra%202%209.5%20Quiz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9/Algebra%202%209.6%20Quiz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9/Algebra%202%209.7%20Quiz.ppt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9/Algebra%202%209.1%20Quiz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Quadratic Relations and Conic Sections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9</a:t>
            </a:r>
          </a:p>
        </p:txBody>
      </p:sp>
      <p:pic>
        <p:nvPicPr>
          <p:cNvPr id="4" name="Picture 3" descr="conics - parabol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71450"/>
            <a:ext cx="866775" cy="1635919"/>
          </a:xfrm>
          <a:prstGeom prst="rect">
            <a:avLst/>
          </a:prstGeom>
        </p:spPr>
      </p:pic>
      <p:pic>
        <p:nvPicPr>
          <p:cNvPr id="5" name="Picture 4" descr="conics - circ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1" y="171450"/>
            <a:ext cx="866775" cy="1635919"/>
          </a:xfrm>
          <a:prstGeom prst="rect">
            <a:avLst/>
          </a:prstGeom>
        </p:spPr>
      </p:pic>
      <p:pic>
        <p:nvPicPr>
          <p:cNvPr id="6" name="Picture 5" descr="conics - con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1" y="171450"/>
            <a:ext cx="866775" cy="1635919"/>
          </a:xfrm>
          <a:prstGeom prst="rect">
            <a:avLst/>
          </a:prstGeom>
        </p:spPr>
      </p:pic>
      <p:pic>
        <p:nvPicPr>
          <p:cNvPr id="7" name="Picture 6" descr="conics - ellips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1" y="171450"/>
            <a:ext cx="866775" cy="1635919"/>
          </a:xfrm>
          <a:prstGeom prst="rect">
            <a:avLst/>
          </a:prstGeom>
        </p:spPr>
      </p:pic>
      <p:pic>
        <p:nvPicPr>
          <p:cNvPr id="8" name="Picture 7" descr="conics - hyperbol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171450"/>
            <a:ext cx="876300" cy="16359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9.2 Graph and Write Equations of Parabolas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Standard Equation of a Parabola (vertex at origin)</a:t>
            </a:r>
          </a:p>
          <a:p>
            <a:endParaRPr lang="en-US" dirty="0"/>
          </a:p>
          <a:p>
            <a:r>
              <a:rPr lang="en-US" u="sng" dirty="0"/>
              <a:t>Equation</a:t>
            </a:r>
            <a:r>
              <a:rPr lang="en-US" dirty="0"/>
              <a:t>	</a:t>
            </a:r>
            <a:r>
              <a:rPr lang="en-US" u="sng" dirty="0"/>
              <a:t>Focus</a:t>
            </a:r>
            <a:r>
              <a:rPr lang="en-US" dirty="0"/>
              <a:t>	  </a:t>
            </a:r>
            <a:r>
              <a:rPr lang="en-US" u="sng" dirty="0" err="1"/>
              <a:t>Directrix</a:t>
            </a:r>
            <a:r>
              <a:rPr lang="en-US" dirty="0"/>
              <a:t>	</a:t>
            </a:r>
            <a:r>
              <a:rPr lang="en-US" u="sng" dirty="0"/>
              <a:t>Axis</a:t>
            </a:r>
            <a:r>
              <a:rPr lang="en-US" dirty="0"/>
              <a:t>	</a:t>
            </a:r>
            <a:r>
              <a:rPr lang="en-US" u="sng" dirty="0"/>
              <a:t>Opens</a:t>
            </a:r>
          </a:p>
          <a:p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= 4py	(0, p)	  y = -p	x = 0	up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 = 4px	(p, 0)	  x = -p	y = 0	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9.2 Graph and Write Equations of Parabolas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Identify the focus, </a:t>
            </a:r>
            <a:r>
              <a:rPr lang="en-US" dirty="0" err="1"/>
              <a:t>directrix</a:t>
            </a:r>
            <a:r>
              <a:rPr lang="en-US" dirty="0"/>
              <a:t>, and graph x = 1/8 y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Solve for squared term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y</a:t>
            </a:r>
            <a:r>
              <a:rPr lang="en-US" b="1" baseline="30000" dirty="0"/>
              <a:t>2</a:t>
            </a:r>
            <a:r>
              <a:rPr lang="en-US" b="1" dirty="0"/>
              <a:t> = 8 x</a:t>
            </a:r>
          </a:p>
          <a:p>
            <a:pPr lvl="1"/>
            <a:r>
              <a:rPr lang="en-US" dirty="0"/>
              <a:t>Coefficient of non-squared term = 4p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8 = 4p</a:t>
            </a:r>
            <a:br>
              <a:rPr lang="en-US" b="1" dirty="0"/>
            </a:br>
            <a:r>
              <a:rPr lang="en-US" b="1" dirty="0"/>
              <a:t>	p = 2 </a:t>
            </a:r>
          </a:p>
          <a:p>
            <a:pPr lvl="1"/>
            <a:r>
              <a:rPr lang="en-US" dirty="0"/>
              <a:t>Plot the </a:t>
            </a:r>
            <a:r>
              <a:rPr lang="en-US" dirty="0" err="1"/>
              <a:t>directrix</a:t>
            </a:r>
            <a:r>
              <a:rPr lang="en-US" dirty="0"/>
              <a:t> and focus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x = -2, (2, 0)</a:t>
            </a:r>
          </a:p>
          <a:p>
            <a:pPr lvl="1"/>
            <a:r>
              <a:rPr lang="en-US" dirty="0"/>
              <a:t>Plot other points from a table of values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35816"/>
              </p:ext>
            </p:extLst>
          </p:nvPr>
        </p:nvGraphicFramePr>
        <p:xfrm>
          <a:off x="3657600" y="3937617"/>
          <a:ext cx="2362200" cy="120015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r>
                        <a:rPr lang="en-US" sz="1400" dirty="0"/>
                        <a:t>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-4, 4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-2√2, 2√2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95350"/>
            <a:ext cx="32004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9.2 Graph and Write Equations of Parabolas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Write the equation for the parabola.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295400" y="1657350"/>
          <a:ext cx="6248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6324600" y="3143250"/>
            <a:ext cx="97466" cy="73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0" y="29146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9.2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2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9.3 Graph and Write Equations of 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Circle</a:t>
                </a:r>
              </a:p>
              <a:p>
                <a:pPr lvl="1"/>
                <a:r>
                  <a:rPr lang="en-US" dirty="0"/>
                  <a:t>Set of points a fixed distance (radius) from the center</a:t>
                </a:r>
              </a:p>
              <a:p>
                <a:endParaRPr lang="en-US" dirty="0"/>
              </a:p>
              <a:p>
                <a:r>
                  <a:rPr lang="en-US" dirty="0"/>
                  <a:t>Derivation of equation (center at origin)</a:t>
                </a:r>
              </a:p>
              <a:p>
                <a:pPr lvl="1"/>
                <a:r>
                  <a:rPr lang="en-US" dirty="0"/>
                  <a:t>r = distance from center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−0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−0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</a:t>
                </a:r>
                <a:r>
                  <a:rPr lang="en-US" baseline="30000" dirty="0"/>
                  <a:t>2</a:t>
                </a:r>
                <a:r>
                  <a:rPr lang="en-US" dirty="0"/>
                  <a:t> = x</a:t>
                </a:r>
                <a:r>
                  <a:rPr lang="en-US" baseline="30000" dirty="0"/>
                  <a:t>2</a:t>
                </a:r>
                <a:r>
                  <a:rPr lang="en-US" dirty="0"/>
                  <a:t> + y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sz="2800" dirty="0"/>
                  <a:t>x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+ y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= r</a:t>
                </a:r>
                <a:r>
                  <a:rPr lang="en-US" sz="2800" baseline="30000" dirty="0"/>
                  <a:t>2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9.3 Graph and Write Equations of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graph</a:t>
            </a:r>
          </a:p>
          <a:p>
            <a:pPr lvl="1"/>
            <a:r>
              <a:rPr lang="en-US" dirty="0"/>
              <a:t>Find the radius</a:t>
            </a:r>
          </a:p>
          <a:p>
            <a:pPr lvl="1"/>
            <a:r>
              <a:rPr lang="en-US" dirty="0"/>
              <a:t>Plot the center (0, 0)</a:t>
            </a:r>
          </a:p>
          <a:p>
            <a:pPr lvl="1"/>
            <a:r>
              <a:rPr lang="en-US" dirty="0"/>
              <a:t>Move up, down, left, and right from the center the distance of the radius</a:t>
            </a:r>
          </a:p>
          <a:p>
            <a:pPr lvl="1"/>
            <a:r>
              <a:rPr lang="en-US" dirty="0"/>
              <a:t>Draw a good circle</a:t>
            </a:r>
          </a:p>
          <a:p>
            <a:r>
              <a:rPr lang="en-US" dirty="0"/>
              <a:t>Graph 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16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7" y="1200150"/>
            <a:ext cx="3429000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9.3 Graph and Write Equations of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Write the equation of a circle with center at the origin and goes through point (-3, 5)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9.3 Graph and Write Equations of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Finding a tangent line to a circle</a:t>
            </a:r>
          </a:p>
          <a:p>
            <a:pPr lvl="1"/>
            <a:r>
              <a:rPr lang="en-US" dirty="0"/>
              <a:t>Tangent lines are perpendicular to the radius</a:t>
            </a:r>
          </a:p>
          <a:p>
            <a:pPr lvl="1"/>
            <a:r>
              <a:rPr lang="en-US" dirty="0"/>
              <a:t>Find the slope of the radius to the point of intersection</a:t>
            </a:r>
          </a:p>
          <a:p>
            <a:pPr lvl="1"/>
            <a:r>
              <a:rPr lang="en-US" dirty="0"/>
              <a:t>Use the negative reciprocal of the slope as the slope of the tangent line</a:t>
            </a:r>
          </a:p>
          <a:p>
            <a:pPr lvl="1"/>
            <a:r>
              <a:rPr lang="en-US" dirty="0"/>
              <a:t>Use the slope and the point of intersection to write the equation of the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9.3 Graph and Write Equations of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equation of the tangent line at (1, 5) to 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26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9.3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2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9.4 Graph and Write Equations of Ellipses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Set of points so that the sum of the distances to the 2 foci is constant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76400" y="2015158"/>
            <a:ext cx="5867400" cy="2842592"/>
            <a:chOff x="838200" y="2438400"/>
            <a:chExt cx="6934200" cy="3790122"/>
          </a:xfrm>
        </p:grpSpPr>
        <p:pic>
          <p:nvPicPr>
            <p:cNvPr id="4" name="Picture 3" descr="ellipse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2438400"/>
              <a:ext cx="6934200" cy="379012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00600" y="5486399"/>
              <a:ext cx="2438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Co-vertex (0, -b)</a:t>
              </a:r>
            </a:p>
          </p:txBody>
        </p:sp>
        <p:cxnSp>
          <p:nvCxnSpPr>
            <p:cNvPr id="8" name="Straight Connector 7"/>
            <p:cNvCxnSpPr>
              <a:stCxn id="6" idx="1"/>
            </p:cNvCxnSpPr>
            <p:nvPr/>
          </p:nvCxnSpPr>
          <p:spPr>
            <a:xfrm flipH="1" flipV="1">
              <a:off x="4191000" y="5105400"/>
              <a:ext cx="609600" cy="6272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95800" y="2438400"/>
              <a:ext cx="2438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Co-vertex (0, b)</a:t>
              </a:r>
            </a:p>
          </p:txBody>
        </p:sp>
        <p:cxnSp>
          <p:nvCxnSpPr>
            <p:cNvPr id="10" name="Straight Connector 9"/>
            <p:cNvCxnSpPr>
              <a:stCxn id="9" idx="1"/>
            </p:cNvCxnSpPr>
            <p:nvPr/>
          </p:nvCxnSpPr>
          <p:spPr>
            <a:xfrm flipH="1">
              <a:off x="4191000" y="2684621"/>
              <a:ext cx="304800" cy="7443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9.4 Graph and Write Equations of Ellipses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Horizontal Ellipse.</a:t>
                </a:r>
              </a:p>
              <a:p>
                <a:pPr lvl="1"/>
                <a:r>
                  <a:rPr lang="en-US" dirty="0"/>
                  <a:t>Center at origin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2"/>
                <a:r>
                  <a:rPr lang="en-US" sz="2800" dirty="0"/>
                  <a:t>a &gt; b</a:t>
                </a:r>
              </a:p>
              <a:p>
                <a:pPr lvl="2"/>
                <a:r>
                  <a:rPr lang="en-US" sz="2800" dirty="0"/>
                  <a:t>c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= a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– b</a:t>
                </a:r>
                <a:r>
                  <a:rPr lang="en-US" sz="2800" baseline="30000" dirty="0"/>
                  <a:t>2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581401" y="685800"/>
            <a:ext cx="4844901" cy="2757488"/>
            <a:chOff x="3581400" y="457200"/>
            <a:chExt cx="4844901" cy="3676650"/>
          </a:xfrm>
        </p:grpSpPr>
        <p:pic>
          <p:nvPicPr>
            <p:cNvPr id="4" name="Picture 3" descr="ellips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00" y="457200"/>
              <a:ext cx="4688441" cy="36766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29200" y="1676400"/>
              <a:ext cx="38100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273901" y="21336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3600" y="38862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572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81400" y="22098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29400" y="38100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9.4 Graph and Write Equations of Ellipses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Vertical Ellipse.</a:t>
                </a:r>
              </a:p>
              <a:p>
                <a:pPr lvl="1"/>
                <a:r>
                  <a:rPr lang="en-US" dirty="0"/>
                  <a:t>Center at origin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000" i="1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r>
                  <a:rPr lang="en-US" sz="2800" dirty="0"/>
                  <a:t>a &gt; b</a:t>
                </a:r>
              </a:p>
              <a:p>
                <a:pPr lvl="2"/>
                <a:r>
                  <a:rPr lang="en-US" sz="2800" dirty="0"/>
                  <a:t>c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= a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– b</a:t>
                </a:r>
                <a:r>
                  <a:rPr lang="en-US" sz="2800" baseline="30000" dirty="0"/>
                  <a:t>2</a:t>
                </a:r>
                <a:endParaRPr lang="en-US" sz="28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ellipsevertmajax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200150"/>
            <a:ext cx="3075709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9.4 Graph and Write Equations of Ellipses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Graph Ellipse</a:t>
            </a:r>
          </a:p>
          <a:p>
            <a:pPr lvl="1"/>
            <a:r>
              <a:rPr lang="en-US" dirty="0"/>
              <a:t>Write in standard form (find a and b)</a:t>
            </a:r>
          </a:p>
          <a:p>
            <a:pPr lvl="1"/>
            <a:r>
              <a:rPr lang="en-US" dirty="0"/>
              <a:t>Plot vertices and co-vertices</a:t>
            </a:r>
          </a:p>
          <a:p>
            <a:pPr lvl="1"/>
            <a:r>
              <a:rPr lang="en-US" dirty="0"/>
              <a:t>Draw ellipse</a:t>
            </a:r>
          </a:p>
          <a:p>
            <a:r>
              <a:rPr lang="en-US" dirty="0"/>
              <a:t>Graph 4x</a:t>
            </a:r>
            <a:r>
              <a:rPr lang="en-US" baseline="30000" dirty="0"/>
              <a:t>2</a:t>
            </a:r>
            <a:r>
              <a:rPr lang="en-US" dirty="0"/>
              <a:t> + 25y</a:t>
            </a:r>
            <a:r>
              <a:rPr lang="en-US" baseline="30000" dirty="0"/>
              <a:t>2</a:t>
            </a:r>
            <a:r>
              <a:rPr lang="en-US" dirty="0"/>
              <a:t> = 100</a:t>
            </a:r>
          </a:p>
          <a:p>
            <a:pPr lvl="1">
              <a:buNone/>
            </a:pPr>
            <a:r>
              <a:rPr lang="en-US" dirty="0"/>
              <a:t>and find foci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7" y="1200150"/>
            <a:ext cx="3429000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9.4 Graph and Write Equations of Ellipses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Write the equation for an ellipse with center at (0, 0) and …</a:t>
            </a:r>
          </a:p>
          <a:p>
            <a:pPr lvl="1"/>
            <a:r>
              <a:rPr lang="en-US" dirty="0"/>
              <a:t>a vertex at (0, 5), and a co-vertex at (4, 0)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9.4 Graph and Write Equations of Ellipses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the equation for an ellipse with center at (0, 0) and …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en-US" dirty="0"/>
              <a:t>A vertex at (-6, 0) and a focus at (3, 0)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9.4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21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9.5 Graph and Write Equations of Hyperbolas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Set of all points so the difference of the distances between a point and the two foci is constant</a:t>
            </a:r>
          </a:p>
        </p:txBody>
      </p:sp>
      <p:pic>
        <p:nvPicPr>
          <p:cNvPr id="4" name="Picture 3" descr="hyperbol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057400"/>
            <a:ext cx="4625604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perbol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2473" y="2343150"/>
            <a:ext cx="6311528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9.5 Graph and Write Equations of Hyperbolas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Horizontal transverse axis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Asymptotes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4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perbol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1" y="1317576"/>
            <a:ext cx="3124200" cy="382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9.5 Graph and Write Equations of Hyperbolas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Vertical transverse axis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Asymptotes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4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9.1 Apply the Distance and Midpoint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Distance Formula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baseline="30000" dirty="0"/>
                  <a:t>2</a:t>
                </a:r>
                <a:r>
                  <a:rPr lang="en-US" dirty="0"/>
                  <a:t> = AC</a:t>
                </a:r>
                <a:r>
                  <a:rPr lang="en-US" baseline="30000" dirty="0"/>
                  <a:t>2</a:t>
                </a:r>
                <a:r>
                  <a:rPr lang="en-US" dirty="0"/>
                  <a:t> + BC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pPr lvl="1"/>
                <a:r>
                  <a:rPr lang="en-US" dirty="0"/>
                  <a:t>d</a:t>
                </a:r>
                <a:r>
                  <a:rPr lang="en-US" baseline="30000" dirty="0"/>
                  <a:t>2</a:t>
                </a:r>
                <a:r>
                  <a:rPr lang="en-US" dirty="0"/>
                  <a:t> = (x</a:t>
                </a:r>
                <a:r>
                  <a:rPr lang="en-US" baseline="-25000" dirty="0"/>
                  <a:t>2</a:t>
                </a:r>
                <a:r>
                  <a:rPr lang="en-US" dirty="0"/>
                  <a:t> – x</a:t>
                </a:r>
                <a:r>
                  <a:rPr lang="en-US" baseline="-25000" dirty="0"/>
                  <a:t>1</a:t>
                </a:r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/>
                  <a:t> + (y</a:t>
                </a:r>
                <a:r>
                  <a:rPr lang="en-US" baseline="-25000" dirty="0"/>
                  <a:t>2</a:t>
                </a:r>
                <a:r>
                  <a:rPr lang="en-US" dirty="0"/>
                  <a:t> – y</a:t>
                </a:r>
                <a:r>
                  <a:rPr lang="en-US" baseline="-25000" dirty="0"/>
                  <a:t>1</a:t>
                </a:r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𝑑</m:t>
                    </m:r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114800" y="971550"/>
            <a:ext cx="4191000" cy="2286000"/>
            <a:chOff x="4114800" y="1295400"/>
            <a:chExt cx="4191000" cy="3048000"/>
          </a:xfrm>
        </p:grpSpPr>
        <p:sp>
          <p:nvSpPr>
            <p:cNvPr id="4" name="Right Triangle 3"/>
            <p:cNvSpPr/>
            <p:nvPr/>
          </p:nvSpPr>
          <p:spPr>
            <a:xfrm flipH="1">
              <a:off x="5181600" y="1676400"/>
              <a:ext cx="2362200" cy="1600200"/>
            </a:xfrm>
            <a:prstGeom prst="rtTriangl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" idx="4"/>
              <a:endCxn id="4" idx="0"/>
            </p:cNvCxnSpPr>
            <p:nvPr/>
          </p:nvCxnSpPr>
          <p:spPr>
            <a:xfrm rot="5400000" flipH="1" flipV="1">
              <a:off x="5562600" y="1295400"/>
              <a:ext cx="1600200" cy="23622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724400" y="3352800"/>
              <a:ext cx="121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(x</a:t>
              </a:r>
              <a:r>
                <a:rPr lang="en-US" baseline="-25000" dirty="0"/>
                <a:t>1</a:t>
              </a:r>
              <a:r>
                <a:rPr lang="en-US" dirty="0"/>
                <a:t>, y</a:t>
              </a:r>
              <a:r>
                <a:rPr lang="en-US" baseline="-25000" dirty="0"/>
                <a:t>1</a:t>
              </a:r>
              <a:r>
                <a:rPr lang="en-US" dirty="0"/>
                <a:t>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10400" y="3352800"/>
              <a:ext cx="121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 (x</a:t>
              </a:r>
              <a:r>
                <a:rPr lang="en-US" baseline="-25000" dirty="0"/>
                <a:t>2</a:t>
              </a:r>
              <a:r>
                <a:rPr lang="en-US" dirty="0"/>
                <a:t>, y</a:t>
              </a:r>
              <a:r>
                <a:rPr lang="en-US" baseline="-25000" dirty="0"/>
                <a:t>1</a:t>
              </a:r>
              <a:r>
                <a:rPr lang="en-US" dirty="0"/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0400" y="1295400"/>
              <a:ext cx="121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 (x</a:t>
              </a:r>
              <a:r>
                <a:rPr lang="en-US" baseline="-25000" dirty="0"/>
                <a:t>2</a:t>
              </a:r>
              <a:r>
                <a:rPr lang="en-US" dirty="0"/>
                <a:t>, y</a:t>
              </a:r>
              <a:r>
                <a:rPr lang="en-US" baseline="-25000" dirty="0"/>
                <a:t>2</a:t>
              </a:r>
              <a:r>
                <a:rPr lang="en-US" dirty="0"/>
                <a:t>)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3238500" y="2933700"/>
              <a:ext cx="2819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14800" y="3810000"/>
              <a:ext cx="4191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9.5 Graph and Write Equations of Hyperbolas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Graphing Hyperbolas</a:t>
            </a:r>
          </a:p>
          <a:p>
            <a:pPr lvl="1"/>
            <a:r>
              <a:rPr lang="en-US" dirty="0"/>
              <a:t>Plot the vertices and “co-vertices”</a:t>
            </a:r>
          </a:p>
          <a:p>
            <a:pPr lvl="1"/>
            <a:r>
              <a:rPr lang="en-US" dirty="0"/>
              <a:t>Draw the “box”</a:t>
            </a:r>
          </a:p>
          <a:p>
            <a:pPr lvl="1"/>
            <a:r>
              <a:rPr lang="en-US" dirty="0"/>
              <a:t>Draw the asymptotes</a:t>
            </a:r>
          </a:p>
          <a:p>
            <a:pPr lvl="1"/>
            <a:r>
              <a:rPr lang="en-US" dirty="0"/>
              <a:t>Draw the hyperbola</a:t>
            </a:r>
          </a:p>
        </p:txBody>
      </p:sp>
      <p:pic>
        <p:nvPicPr>
          <p:cNvPr id="4" name="Picture 3" descr="hyperbola_grap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1" y="2212596"/>
            <a:ext cx="3952875" cy="2502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9.5 Graph and Write Equations of Hyperbolas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Graph 9x</a:t>
            </a:r>
            <a:r>
              <a:rPr lang="en-US" baseline="30000" dirty="0"/>
              <a:t>2</a:t>
            </a:r>
            <a:r>
              <a:rPr lang="en-US" dirty="0"/>
              <a:t> – 16y</a:t>
            </a:r>
            <a:r>
              <a:rPr lang="en-US" baseline="30000" dirty="0"/>
              <a:t>2</a:t>
            </a:r>
            <a:r>
              <a:rPr lang="en-US" dirty="0"/>
              <a:t> = 144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7" y="1200150"/>
            <a:ext cx="3429000" cy="3429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9.5 Graph and Write Equations of Hyperbolas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the equation of hyperbola with foci (0, -5) and (0, 5) and vertices at (0, -3) and (0, 3).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9.5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21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9.6 Translate and Classify Conic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Remember when we studied quadratics and absolute value equations?</a:t>
            </a:r>
          </a:p>
          <a:p>
            <a:endParaRPr lang="en-US" dirty="0"/>
          </a:p>
          <a:p>
            <a:r>
              <a:rPr lang="en-US" dirty="0"/>
              <a:t>y = a(x – h)</a:t>
            </a:r>
            <a:r>
              <a:rPr lang="en-US" baseline="30000" dirty="0"/>
              <a:t>2</a:t>
            </a:r>
            <a:r>
              <a:rPr lang="en-US" dirty="0"/>
              <a:t> + k</a:t>
            </a:r>
          </a:p>
          <a:p>
            <a:endParaRPr lang="en-US" dirty="0"/>
          </a:p>
          <a:p>
            <a:r>
              <a:rPr lang="en-US" dirty="0"/>
              <a:t>h is how far the graph moved right</a:t>
            </a:r>
          </a:p>
          <a:p>
            <a:r>
              <a:rPr lang="en-US" dirty="0"/>
              <a:t>k is how far the graph moved up</a:t>
            </a:r>
          </a:p>
          <a:p>
            <a:endParaRPr lang="en-US" dirty="0"/>
          </a:p>
          <a:p>
            <a:r>
              <a:rPr lang="en-US" dirty="0"/>
              <a:t>We can apply this concept for conics, too.</a:t>
            </a:r>
          </a:p>
        </p:txBody>
      </p:sp>
    </p:spTree>
    <p:extLst>
      <p:ext uri="{BB962C8B-B14F-4D97-AF65-F5344CB8AC3E}">
        <p14:creationId xmlns:p14="http://schemas.microsoft.com/office/powerpoint/2010/main" val="30919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9.6 Translate and Classify Conic Sections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489249"/>
            <a:ext cx="2057400" cy="313990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Parabola:</a:t>
            </a:r>
          </a:p>
          <a:p>
            <a:endParaRPr lang="en-US" dirty="0"/>
          </a:p>
          <a:p>
            <a:r>
              <a:rPr lang="en-US" dirty="0"/>
              <a:t>Ellipse: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Hyperbola: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5715000" y="1489249"/>
                <a:ext cx="3352800" cy="313990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Vertical Axis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=4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5715000" y="1985665"/>
                <a:ext cx="3352800" cy="4186535"/>
              </a:xfrm>
              <a:blipFill rotWithShape="1">
                <a:blip r:embed="rId3"/>
                <a:stretch>
                  <a:fillRect t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3"/>
          <p:cNvSpPr txBox="1">
            <a:spLocks/>
          </p:cNvSpPr>
          <p:nvPr/>
        </p:nvSpPr>
        <p:spPr>
          <a:xfrm>
            <a:off x="2362200" y="1496869"/>
            <a:ext cx="3352800" cy="31399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228600" y="1085850"/>
                <a:ext cx="8534400" cy="411019"/>
              </a:xfrm>
              <a:prstGeom prst="rect">
                <a:avLst/>
              </a:prstGeom>
            </p:spPr>
            <p:txBody>
              <a:bodyPr vert="horz">
                <a:normAutofit fontScale="92500" lnSpcReduction="1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Circle: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8534400" cy="548025"/>
              </a:xfrm>
              <a:prstGeom prst="rect">
                <a:avLst/>
              </a:prstGeom>
              <a:blipFill rotWithShape="1">
                <a:blip r:embed="rId4"/>
                <a:stretch>
                  <a:fillRect l="-357" t="-8989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09600" y="1496869"/>
            <a:ext cx="7924800" cy="3197513"/>
            <a:chOff x="609600" y="1995825"/>
            <a:chExt cx="7924800" cy="42633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15000" y="1995825"/>
              <a:ext cx="0" cy="41865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09600" y="3505200"/>
              <a:ext cx="792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9600" y="4648200"/>
              <a:ext cx="792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86000" y="2072640"/>
              <a:ext cx="0" cy="41865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9600" y="2514600"/>
              <a:ext cx="792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4"/>
              <p:cNvSpPr txBox="1">
                <a:spLocks/>
              </p:cNvSpPr>
              <p:nvPr/>
            </p:nvSpPr>
            <p:spPr>
              <a:xfrm>
                <a:off x="2351762" y="1496868"/>
                <a:ext cx="3352800" cy="3139901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Horizontal Axis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=4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62" y="1995824"/>
                <a:ext cx="3352800" cy="4186535"/>
              </a:xfrm>
              <a:prstGeom prst="rect">
                <a:avLst/>
              </a:prstGeom>
              <a:blipFill rotWithShape="1">
                <a:blip r:embed="rId5"/>
                <a:stretch>
                  <a:fillRect t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8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8" grpId="0"/>
      <p:bldP spid="17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9.6 Translate and Classify Conic Sections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graph</a:t>
            </a:r>
          </a:p>
          <a:p>
            <a:pPr lvl="1"/>
            <a:r>
              <a:rPr lang="en-US" dirty="0"/>
              <a:t>Find the center/vertex (h, k)</a:t>
            </a:r>
          </a:p>
          <a:p>
            <a:pPr lvl="1"/>
            <a:r>
              <a:rPr lang="en-US" dirty="0"/>
              <a:t>Graph the rest as before</a:t>
            </a:r>
          </a:p>
        </p:txBody>
      </p:sp>
    </p:spTree>
    <p:extLst>
      <p:ext uri="{BB962C8B-B14F-4D97-AF65-F5344CB8AC3E}">
        <p14:creationId xmlns:p14="http://schemas.microsoft.com/office/powerpoint/2010/main" val="100741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9.6 Translate and Classify Conic 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Graph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=4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7" y="12001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9.6 Translate and Classify Conic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Write equations of a translated conic</a:t>
            </a:r>
          </a:p>
          <a:p>
            <a:pPr lvl="1"/>
            <a:r>
              <a:rPr lang="en-US" dirty="0"/>
              <a:t>Graph known points to determine horizontal or vertical axis</a:t>
            </a:r>
          </a:p>
          <a:p>
            <a:pPr lvl="1"/>
            <a:r>
              <a:rPr lang="en-US" dirty="0"/>
              <a:t>Find the center/vertex to give (h, k)</a:t>
            </a:r>
          </a:p>
          <a:p>
            <a:pPr lvl="1"/>
            <a:r>
              <a:rPr lang="en-US" dirty="0"/>
              <a:t>Use the known points to find a and b (or p)</a:t>
            </a:r>
          </a:p>
        </p:txBody>
      </p:sp>
    </p:spTree>
    <p:extLst>
      <p:ext uri="{BB962C8B-B14F-4D97-AF65-F5344CB8AC3E}">
        <p14:creationId xmlns:p14="http://schemas.microsoft.com/office/powerpoint/2010/main" val="3374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9.6 Translate and Classify Conic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Write an equation of a parabola with vertex (3, -1) and focus at (3, 2).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Write an equation of a hyperbola with vertices (-7, 3) and (-1, 3) and foci (-9, 3) and (1, 3).</a:t>
            </a:r>
          </a:p>
        </p:txBody>
      </p:sp>
    </p:spTree>
    <p:extLst>
      <p:ext uri="{BB962C8B-B14F-4D97-AF65-F5344CB8AC3E}">
        <p14:creationId xmlns:p14="http://schemas.microsoft.com/office/powerpoint/2010/main" val="9571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9.1 Apply the Distance and Midpoint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distance between(1, -3) and (2, 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type of triangle is ∆RST if R(2, -2), S(4, 2), T(6, 0)?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9.6 Translate and Classify Conic 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Identify lines of symmetry</a:t>
                </a:r>
              </a:p>
              <a:p>
                <a:r>
                  <a:rPr lang="en-US" dirty="0"/>
                  <a:t>Conics are symmetric along their axes which go through their center/vertex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=8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5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9.6 Translate and Classify Conic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Classifying Conics from general equations</a:t>
            </a:r>
          </a:p>
          <a:p>
            <a:r>
              <a:rPr lang="en-US" dirty="0"/>
              <a:t>Ax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Bxy</a:t>
            </a:r>
            <a:r>
              <a:rPr lang="en-US" dirty="0"/>
              <a:t> + Cy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Dx</a:t>
            </a:r>
            <a:r>
              <a:rPr lang="en-US" dirty="0"/>
              <a:t> + </a:t>
            </a:r>
            <a:r>
              <a:rPr lang="en-US" dirty="0" err="1"/>
              <a:t>Ey</a:t>
            </a:r>
            <a:r>
              <a:rPr lang="en-US" dirty="0"/>
              <a:t> + F = 0</a:t>
            </a:r>
          </a:p>
          <a:p>
            <a:endParaRPr lang="en-US" dirty="0"/>
          </a:p>
          <a:p>
            <a:r>
              <a:rPr lang="en-US" dirty="0"/>
              <a:t>Discriminant: B</a:t>
            </a:r>
            <a:r>
              <a:rPr lang="en-US" baseline="30000" dirty="0"/>
              <a:t>2 </a:t>
            </a:r>
            <a:r>
              <a:rPr lang="en-US" dirty="0"/>
              <a:t>– 4AC</a:t>
            </a:r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baseline="30000" dirty="0"/>
              <a:t>2 </a:t>
            </a:r>
            <a:r>
              <a:rPr lang="en-US" dirty="0"/>
              <a:t>– 4AC &lt; 0, B = 0 and A = C		Circle</a:t>
            </a:r>
          </a:p>
          <a:p>
            <a:r>
              <a:rPr lang="en-US" dirty="0"/>
              <a:t>B</a:t>
            </a:r>
            <a:r>
              <a:rPr lang="en-US" baseline="30000" dirty="0"/>
              <a:t>2 </a:t>
            </a:r>
            <a:r>
              <a:rPr lang="en-US" dirty="0"/>
              <a:t>– 4AC &lt; 0, B ≠ 0 or A ≠ C		Ellipse</a:t>
            </a:r>
          </a:p>
          <a:p>
            <a:r>
              <a:rPr lang="en-US" dirty="0"/>
              <a:t>B</a:t>
            </a:r>
            <a:r>
              <a:rPr lang="en-US" baseline="30000" dirty="0"/>
              <a:t>2 </a:t>
            </a:r>
            <a:r>
              <a:rPr lang="en-US" dirty="0"/>
              <a:t>– 4AC = 0				Parabola</a:t>
            </a:r>
          </a:p>
          <a:p>
            <a:r>
              <a:rPr lang="en-US" dirty="0"/>
              <a:t>B</a:t>
            </a:r>
            <a:r>
              <a:rPr lang="en-US" baseline="30000" dirty="0"/>
              <a:t>2 </a:t>
            </a:r>
            <a:r>
              <a:rPr lang="en-US" dirty="0"/>
              <a:t>– 4AC &gt; 0				Hyperbola</a:t>
            </a:r>
          </a:p>
          <a:p>
            <a:endParaRPr lang="en-US" b="1" dirty="0"/>
          </a:p>
          <a:p>
            <a:r>
              <a:rPr lang="en-US" dirty="0"/>
              <a:t>If B = 0, the axes are horizontal or vertical.</a:t>
            </a:r>
          </a:p>
          <a:p>
            <a:r>
              <a:rPr lang="en-US" dirty="0"/>
              <a:t>If B ≠ 0, the axes are rotated</a:t>
            </a:r>
          </a:p>
        </p:txBody>
      </p:sp>
    </p:spTree>
    <p:extLst>
      <p:ext uri="{BB962C8B-B14F-4D97-AF65-F5344CB8AC3E}">
        <p14:creationId xmlns:p14="http://schemas.microsoft.com/office/powerpoint/2010/main" val="26970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9.6 Translate and Classify Conic Sections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 asteroid's path is modeled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+6.25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−16=0</m:t>
                    </m:r>
                  </m:oMath>
                </a14:m>
                <a:r>
                  <a:rPr lang="en-US" dirty="0"/>
                  <a:t> where x and y are in astronomical units from the sun.  Classify the path and write its equation in standard form.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367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2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9.6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21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9.7 Solve Quadratic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You have already learned how to solve systems using</a:t>
            </a:r>
          </a:p>
          <a:p>
            <a:pPr lvl="1"/>
            <a:r>
              <a:rPr lang="en-US" dirty="0"/>
              <a:t>Graphing</a:t>
            </a:r>
          </a:p>
          <a:p>
            <a:pPr lvl="1"/>
            <a:r>
              <a:rPr lang="en-US" dirty="0"/>
              <a:t>Substitution</a:t>
            </a:r>
          </a:p>
          <a:p>
            <a:pPr lvl="1"/>
            <a:r>
              <a:rPr lang="en-US" dirty="0"/>
              <a:t>Elimination</a:t>
            </a:r>
          </a:p>
          <a:p>
            <a:pPr lvl="1"/>
            <a:endParaRPr lang="en-US" dirty="0"/>
          </a:p>
          <a:p>
            <a:r>
              <a:rPr lang="en-US" dirty="0"/>
              <a:t>You can use all three methods to solve quadratic systems.</a:t>
            </a:r>
          </a:p>
        </p:txBody>
      </p:sp>
    </p:spTree>
    <p:extLst>
      <p:ext uri="{BB962C8B-B14F-4D97-AF65-F5344CB8AC3E}">
        <p14:creationId xmlns:p14="http://schemas.microsoft.com/office/powerpoint/2010/main" val="326393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9.7 Solve Quadratic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Quadratic systems of two equations can have up to four solutions.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7350"/>
            <a:ext cx="2179320" cy="21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23957"/>
            <a:ext cx="1664283" cy="19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77362"/>
            <a:ext cx="1877563" cy="200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63" y="1545274"/>
            <a:ext cx="2209800" cy="185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386634"/>
            <a:ext cx="1933575" cy="175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57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9.7 Solve Quadratic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Solve using substitution</a:t>
                </a:r>
              </a:p>
              <a:p>
                <a:pPr lvl="1"/>
                <a14:m>
                  <m:oMath xmlns:m="http://schemas.openxmlformats.org/officeDocument/2006/math">
                    <m:eqArr>
                      <m:eqAr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−10&amp;=0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&amp;=−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eqArr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863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9.7 Solve Quadratic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Solve using elimination</a:t>
                </a:r>
              </a:p>
              <a:p>
                <a:pPr lvl="1"/>
                <a14:m>
                  <m:oMath xmlns:m="http://schemas.openxmlformats.org/officeDocument/2006/math">
                    <m:eqArr>
                      <m:eqAr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+4&amp;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+4&amp;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+8&amp;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&amp;=8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&amp;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−&amp;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+2&amp;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&amp;=5</m:t>
                        </m:r>
                      </m:e>
                    </m:eqAr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959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9.7 Solve Quadratic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Solve by graphing calculator</a:t>
                </a:r>
              </a:p>
              <a:p>
                <a:pPr lvl="1"/>
                <a:r>
                  <a:rPr lang="en-US" dirty="0"/>
                  <a:t>Graph both equations</a:t>
                </a:r>
              </a:p>
              <a:p>
                <a:pPr lvl="2"/>
                <a:r>
                  <a:rPr lang="en-US" dirty="0"/>
                  <a:t>You will have to solve for y.</a:t>
                </a:r>
              </a:p>
              <a:p>
                <a:pPr lvl="2"/>
                <a:r>
                  <a:rPr lang="en-US" dirty="0"/>
                  <a:t>If you have a ± sign, then you will have to graph one equation for the + and one for the -- </a:t>
                </a:r>
              </a:p>
              <a:p>
                <a:pPr lvl="1"/>
                <a:r>
                  <a:rPr lang="en-US" dirty="0"/>
                  <a:t>On TI-83/84 </a:t>
                </a:r>
              </a:p>
              <a:p>
                <a:pPr lvl="2"/>
                <a:r>
                  <a:rPr lang="en-US" dirty="0"/>
                  <a:t>Push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𝑛𝑑</m:t>
                        </m:r>
                      </m:e>
                    </m:borderBox>
                    <m:r>
                      <a:rPr lang="en-US" b="0" i="1" smtClean="0">
                        <a:latin typeface="Cambria Math"/>
                      </a:rPr>
                      <m:t> </m:t>
                    </m:r>
                    <m:borderBox>
                      <m:border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b="0" i="1" smtClean="0">
                            <a:latin typeface="Cambria Math"/>
                          </a:rPr>
                          <m:t>𝐶𝐴𝐿𝐶</m:t>
                        </m:r>
                      </m:e>
                    </m:borderBox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Choose “intersect”</a:t>
                </a:r>
              </a:p>
              <a:p>
                <a:pPr lvl="2"/>
                <a:r>
                  <a:rPr lang="en-US" dirty="0"/>
                  <a:t>Push enter for the first curve</a:t>
                </a:r>
              </a:p>
              <a:p>
                <a:pPr lvl="2"/>
                <a:r>
                  <a:rPr lang="en-US" dirty="0"/>
                  <a:t>Push enter for the second curve (you may have to use the up/down arrows to choose the right curve)</a:t>
                </a:r>
              </a:p>
              <a:p>
                <a:pPr lvl="2"/>
                <a:r>
                  <a:rPr lang="en-US" dirty="0"/>
                  <a:t>Use the left and right arrows to move the cursor to an intersection and push enter.</a:t>
                </a:r>
              </a:p>
              <a:p>
                <a:pPr lvl="2"/>
                <a:r>
                  <a:rPr lang="en-US" dirty="0"/>
                  <a:t>Repeat for the rest of the intersections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86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9.7 Solve Quadratic Systems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using a graphing calculator</a:t>
                </a:r>
              </a:p>
              <a:p>
                <a:pPr lvl="1"/>
                <a14:m>
                  <m:oMath xmlns:m="http://schemas.openxmlformats.org/officeDocument/2006/math">
                    <m:eqArr>
                      <m:eqAr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−4=0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=2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eqAr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367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00150"/>
            <a:ext cx="44196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9.1 Apply the Distance and Midpoint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Midpoint formula</a:t>
                </a: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𝑀</m:t>
                    </m:r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Find the midpoint of (1, -3) and (-2, 5)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67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9.7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2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9.1 Apply the Distance and Midpoint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Find the equation of a perpendicular bisector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Find the midpoint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Find the slope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Write the equation of the line using the midpoint and the negative reciprocal of the slope</a:t>
            </a:r>
          </a:p>
          <a:p>
            <a:pPr marL="457200" indent="-4572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9.1 Apply the Distance and Midpoint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perpendicular bisector of segment AB if A(-2, 1) and B(1, 4).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9.1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9.2 Graph and Write Equations of Parabolas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Parabola</a:t>
            </a:r>
          </a:p>
          <a:p>
            <a:pPr lvl="1"/>
            <a:r>
              <a:rPr lang="en-US" sz="2000" dirty="0"/>
              <a:t>Shape of the graph of a quadratic equation</a:t>
            </a:r>
          </a:p>
          <a:p>
            <a:pPr lvl="1"/>
            <a:r>
              <a:rPr lang="en-US" sz="2000" dirty="0"/>
              <a:t>All the points so that the distance to the focus and to the </a:t>
            </a:r>
            <a:r>
              <a:rPr lang="en-US" sz="2000" dirty="0" err="1"/>
              <a:t>directrix</a:t>
            </a:r>
            <a:r>
              <a:rPr lang="en-US" sz="2000" dirty="0"/>
              <a:t> is equal</a:t>
            </a:r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76600" y="2372752"/>
            <a:ext cx="5410200" cy="2760881"/>
            <a:chOff x="2971800" y="2514600"/>
            <a:chExt cx="5410200" cy="3681175"/>
          </a:xfrm>
        </p:grpSpPr>
        <p:pic>
          <p:nvPicPr>
            <p:cNvPr id="4" name="Picture 3" descr="parabola3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2514600"/>
              <a:ext cx="5410200" cy="3438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756299" y="4572000"/>
              <a:ext cx="990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Vertex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76800" y="5334000"/>
              <a:ext cx="14478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Axis of Symmetry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6497</TotalTime>
  <Words>2521</Words>
  <Application>Microsoft Office PowerPoint</Application>
  <PresentationFormat>On-screen Show (16:9)</PresentationFormat>
  <Paragraphs>455</Paragraphs>
  <Slides>50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Calibri</vt:lpstr>
      <vt:lpstr>Cambria Math</vt:lpstr>
      <vt:lpstr>Century Schoolbook</vt:lpstr>
      <vt:lpstr>Comic Sans MS</vt:lpstr>
      <vt:lpstr>Wingdings</vt:lpstr>
      <vt:lpstr>Wingdings 2</vt:lpstr>
      <vt:lpstr>Oriel</vt:lpstr>
      <vt:lpstr>Quadratic Relations and Conic Sections</vt:lpstr>
      <vt:lpstr>PowerPoint Presentation</vt:lpstr>
      <vt:lpstr>9.1 Apply the Distance and Midpoint Formulas</vt:lpstr>
      <vt:lpstr>9.1 Apply the Distance and Midpoint Formulas</vt:lpstr>
      <vt:lpstr>9.1 Apply the Distance and Midpoint Formulas</vt:lpstr>
      <vt:lpstr>9.1 Apply the Distance and Midpoint Formulas</vt:lpstr>
      <vt:lpstr>9.1 Apply the Distance and Midpoint Formulas</vt:lpstr>
      <vt:lpstr>Quiz</vt:lpstr>
      <vt:lpstr>9.2 Graph and Write Equations of Parabolas</vt:lpstr>
      <vt:lpstr>9.2 Graph and Write Equations of Parabolas</vt:lpstr>
      <vt:lpstr>9.2 Graph and Write Equations of Parabolas</vt:lpstr>
      <vt:lpstr>9.2 Graph and Write Equations of Parabolas</vt:lpstr>
      <vt:lpstr>Quiz</vt:lpstr>
      <vt:lpstr>9.3 Graph and Write Equations of Circles</vt:lpstr>
      <vt:lpstr>9.3 Graph and Write Equations of Circles</vt:lpstr>
      <vt:lpstr>9.3 Graph and Write Equations of Circles</vt:lpstr>
      <vt:lpstr>9.3 Graph and Write Equations of Circles</vt:lpstr>
      <vt:lpstr>9.3 Graph and Write Equations of Circles</vt:lpstr>
      <vt:lpstr>Quiz</vt:lpstr>
      <vt:lpstr>9.4 Graph and Write Equations of Ellipses</vt:lpstr>
      <vt:lpstr>9.4 Graph and Write Equations of Ellipses</vt:lpstr>
      <vt:lpstr>9.4 Graph and Write Equations of Ellipses</vt:lpstr>
      <vt:lpstr>9.4 Graph and Write Equations of Ellipses</vt:lpstr>
      <vt:lpstr>9.4 Graph and Write Equations of Ellipses</vt:lpstr>
      <vt:lpstr>9.4 Graph and Write Equations of Ellipses</vt:lpstr>
      <vt:lpstr>Quiz</vt:lpstr>
      <vt:lpstr>9.5 Graph and Write Equations of Hyperbolas</vt:lpstr>
      <vt:lpstr>9.5 Graph and Write Equations of Hyperbolas</vt:lpstr>
      <vt:lpstr>9.5 Graph and Write Equations of Hyperbolas</vt:lpstr>
      <vt:lpstr>9.5 Graph and Write Equations of Hyperbolas</vt:lpstr>
      <vt:lpstr>9.5 Graph and Write Equations of Hyperbolas</vt:lpstr>
      <vt:lpstr>9.5 Graph and Write Equations of Hyperbolas</vt:lpstr>
      <vt:lpstr>Quiz</vt:lpstr>
      <vt:lpstr>9.6 Translate and Classify Conic Sections</vt:lpstr>
      <vt:lpstr>9.6 Translate and Classify Conic Sections</vt:lpstr>
      <vt:lpstr>9.6 Translate and Classify Conic Sections</vt:lpstr>
      <vt:lpstr>9.6 Translate and Classify Conic Sections</vt:lpstr>
      <vt:lpstr>9.6 Translate and Classify Conic Sections</vt:lpstr>
      <vt:lpstr>9.6 Translate and Classify Conic Sections</vt:lpstr>
      <vt:lpstr>9.6 Translate and Classify Conic Sections</vt:lpstr>
      <vt:lpstr>9.6 Translate and Classify Conic Sections</vt:lpstr>
      <vt:lpstr>9.6 Translate and Classify Conic Sections</vt:lpstr>
      <vt:lpstr>Quiz</vt:lpstr>
      <vt:lpstr>9.7 Solve Quadratic Systems</vt:lpstr>
      <vt:lpstr>9.7 Solve Quadratic Systems</vt:lpstr>
      <vt:lpstr>9.7 Solve Quadratic Systems</vt:lpstr>
      <vt:lpstr>9.7 Solve Quadratic Systems</vt:lpstr>
      <vt:lpstr>9.7 Solve Quadratic Systems</vt:lpstr>
      <vt:lpstr>9.7 Solve Quadratic Systems</vt:lpstr>
      <vt:lpstr>Quiz</vt:lpstr>
    </vt:vector>
  </TitlesOfParts>
  <Company>Andrews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 Wright</dc:creator>
  <cp:lastModifiedBy>Richard Wright</cp:lastModifiedBy>
  <cp:revision>181</cp:revision>
  <dcterms:created xsi:type="dcterms:W3CDTF">2010-04-20T19:54:11Z</dcterms:created>
  <dcterms:modified xsi:type="dcterms:W3CDTF">2020-08-27T20:32:53Z</dcterms:modified>
</cp:coreProperties>
</file>